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3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</p:sldIdLst>
  <p:sldSz cx="9144000" cy="5143500" type="screen16x9"/>
  <p:notesSz cx="6858000" cy="9144000"/>
  <p:embeddedFontLst>
    <p:embeddedFont>
      <p:font typeface="Lato" panose="020F0502020204030203" pitchFamily="34" charset="0"/>
      <p:regular r:id="rId34"/>
      <p:bold r:id="rId35"/>
      <p:italic r:id="rId36"/>
      <p:boldItalic r:id="rId37"/>
    </p:embeddedFont>
    <p:embeddedFont>
      <p:font typeface="Raleway" pitchFamily="2" charset="-52"/>
      <p:regular r:id="rId38"/>
      <p:bold r:id="rId39"/>
      <p:italic r:id="rId40"/>
      <p:bold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4" roundtripDataSignature="AMtx7miQsFCqtUz6cXY3sEZV7p4LczawO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6.fntdata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8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1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1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1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1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2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2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2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2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2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2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2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2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3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_1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33" descr="Google Shape;22;p3"/>
          <p:cNvPicPr preferRelativeResize="0"/>
          <p:nvPr/>
        </p:nvPicPr>
        <p:blipFill rotWithShape="1">
          <a:blip r:embed="rId2">
            <a:alphaModFix/>
          </a:blip>
          <a:srcRect t="21799" b="23590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33"/>
          <p:cNvSpPr/>
          <p:nvPr/>
        </p:nvSpPr>
        <p:spPr>
          <a:xfrm>
            <a:off x="0" y="-2"/>
            <a:ext cx="9144000" cy="48780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" name="Google Shape;20;p33"/>
          <p:cNvGrpSpPr/>
          <p:nvPr/>
        </p:nvGrpSpPr>
        <p:grpSpPr>
          <a:xfrm>
            <a:off x="830387" y="1191250"/>
            <a:ext cx="745775" cy="45836"/>
            <a:chOff x="-1" y="-2"/>
            <a:chExt cx="745773" cy="45834"/>
          </a:xfrm>
        </p:grpSpPr>
        <p:sp>
          <p:nvSpPr>
            <p:cNvPr id="21" name="Google Shape;21;p33"/>
            <p:cNvSpPr/>
            <p:nvPr/>
          </p:nvSpPr>
          <p:spPr>
            <a:xfrm rot="-5400000">
              <a:off x="536422" y="-163518"/>
              <a:ext cx="45833" cy="37286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33"/>
            <p:cNvSpPr/>
            <p:nvPr/>
          </p:nvSpPr>
          <p:spPr>
            <a:xfrm rot="-5400000">
              <a:off x="165091" y="-165093"/>
              <a:ext cx="45833" cy="376017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" name="Google Shape;23;p33"/>
          <p:cNvSpPr txBox="1">
            <a:spLocks noGrp="1"/>
          </p:cNvSpPr>
          <p:nvPr>
            <p:ph type="title"/>
          </p:nvPr>
        </p:nvSpPr>
        <p:spPr>
          <a:xfrm>
            <a:off x="729450" y="1322449"/>
            <a:ext cx="7688100" cy="1664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3"/>
          <p:cNvSpPr txBox="1">
            <a:spLocks noGrp="1"/>
          </p:cNvSpPr>
          <p:nvPr>
            <p:ph type="body" idx="1"/>
          </p:nvPr>
        </p:nvSpPr>
        <p:spPr>
          <a:xfrm>
            <a:off x="729626" y="3172897"/>
            <a:ext cx="7688103" cy="5412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6pPr>
            <a:lvl7pPr marL="3200400" lvl="6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  <a:defRPr/>
            </a:lvl7pPr>
            <a:lvl8pPr marL="3657600" lvl="7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○"/>
              <a:defRPr/>
            </a:lvl8pPr>
            <a:lvl9pPr marL="4114800" lvl="8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33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6" name="Google Shape;26;p33"/>
          <p:cNvCxnSpPr/>
          <p:nvPr/>
        </p:nvCxnSpPr>
        <p:spPr>
          <a:xfrm>
            <a:off x="8598816" y="216348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7" name="Google Shape;27;p33"/>
          <p:cNvCxnSpPr/>
          <p:nvPr/>
        </p:nvCxnSpPr>
        <p:spPr>
          <a:xfrm>
            <a:off x="8598816" y="250137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8" name="Google Shape;28;p33"/>
          <p:cNvCxnSpPr/>
          <p:nvPr/>
        </p:nvCxnSpPr>
        <p:spPr>
          <a:xfrm>
            <a:off x="8598816" y="283922"/>
            <a:ext cx="216304" cy="6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9" name="Google Shape;29;p33"/>
          <p:cNvSpPr txBox="1">
            <a:spLocks noGrp="1"/>
          </p:cNvSpPr>
          <p:nvPr>
            <p:ph type="sldNum" idx="12"/>
          </p:nvPr>
        </p:nvSpPr>
        <p:spPr>
          <a:xfrm>
            <a:off x="8748197" y="4779029"/>
            <a:ext cx="336808" cy="33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IN_POINT">
  <p:cSld name="MAIN_POINT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42"/>
          <p:cNvGrpSpPr/>
          <p:nvPr/>
        </p:nvGrpSpPr>
        <p:grpSpPr>
          <a:xfrm>
            <a:off x="830387" y="4169124"/>
            <a:ext cx="745775" cy="45836"/>
            <a:chOff x="-1" y="-2"/>
            <a:chExt cx="745773" cy="45834"/>
          </a:xfrm>
        </p:grpSpPr>
        <p:sp>
          <p:nvSpPr>
            <p:cNvPr id="111" name="Google Shape;111;p42"/>
            <p:cNvSpPr/>
            <p:nvPr/>
          </p:nvSpPr>
          <p:spPr>
            <a:xfrm rot="-5400000">
              <a:off x="536422" y="-163518"/>
              <a:ext cx="45833" cy="37286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42"/>
            <p:cNvSpPr/>
            <p:nvPr/>
          </p:nvSpPr>
          <p:spPr>
            <a:xfrm rot="-5400000">
              <a:off x="165091" y="-165093"/>
              <a:ext cx="45833" cy="37601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3" name="Google Shape;113;p42"/>
          <p:cNvSpPr txBox="1">
            <a:spLocks noGrp="1"/>
          </p:cNvSpPr>
          <p:nvPr>
            <p:ph type="title"/>
          </p:nvPr>
        </p:nvSpPr>
        <p:spPr>
          <a:xfrm>
            <a:off x="729450" y="864298"/>
            <a:ext cx="7021201" cy="2985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aleway"/>
              <a:buNone/>
              <a:defRPr sz="36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42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5" name="Google Shape;115;p42"/>
          <p:cNvCxnSpPr/>
          <p:nvPr/>
        </p:nvCxnSpPr>
        <p:spPr>
          <a:xfrm>
            <a:off x="8598816" y="216348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E9EDE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6" name="Google Shape;116;p42"/>
          <p:cNvCxnSpPr/>
          <p:nvPr/>
        </p:nvCxnSpPr>
        <p:spPr>
          <a:xfrm>
            <a:off x="8598816" y="250137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E9EDE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7" name="Google Shape;117;p42"/>
          <p:cNvCxnSpPr/>
          <p:nvPr/>
        </p:nvCxnSpPr>
        <p:spPr>
          <a:xfrm>
            <a:off x="8598816" y="283922"/>
            <a:ext cx="216304" cy="6"/>
          </a:xfrm>
          <a:prstGeom prst="straightConnector1">
            <a:avLst/>
          </a:prstGeom>
          <a:noFill/>
          <a:ln w="9525" cap="flat" cmpd="sng">
            <a:solidFill>
              <a:srgbClr val="E9EDE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8" name="Google Shape;118;p42"/>
          <p:cNvSpPr txBox="1">
            <a:spLocks noGrp="1"/>
          </p:cNvSpPr>
          <p:nvPr>
            <p:ph type="sldNum" idx="12"/>
          </p:nvPr>
        </p:nvSpPr>
        <p:spPr>
          <a:xfrm>
            <a:off x="8748197" y="4779029"/>
            <a:ext cx="336808" cy="33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sz="1000" b="0" i="0" u="none" strike="noStrike" cap="none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_TITLE_AND_DESCRIPTION">
  <p:cSld name="SECTION_TITLE_AND_DESCRIPTION">
    <p:bg>
      <p:bgPr>
        <a:solidFill>
          <a:srgbClr val="FFFFFF"/>
        </a:solid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43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rgbClr val="E9EDEE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1" name="Google Shape;121;p43"/>
          <p:cNvGrpSpPr/>
          <p:nvPr/>
        </p:nvGrpSpPr>
        <p:grpSpPr>
          <a:xfrm>
            <a:off x="830387" y="1191250"/>
            <a:ext cx="745775" cy="45836"/>
            <a:chOff x="-1" y="-2"/>
            <a:chExt cx="745773" cy="45834"/>
          </a:xfrm>
        </p:grpSpPr>
        <p:sp>
          <p:nvSpPr>
            <p:cNvPr id="122" name="Google Shape;122;p43"/>
            <p:cNvSpPr/>
            <p:nvPr/>
          </p:nvSpPr>
          <p:spPr>
            <a:xfrm rot="-5400000">
              <a:off x="536422" y="-163518"/>
              <a:ext cx="45833" cy="37286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43"/>
            <p:cNvSpPr/>
            <p:nvPr/>
          </p:nvSpPr>
          <p:spPr>
            <a:xfrm rot="-5400000">
              <a:off x="165091" y="-165093"/>
              <a:ext cx="45833" cy="376017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4" name="Google Shape;124;p43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1" cy="16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600"/>
              <a:buFont typeface="Raleway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43"/>
          <p:cNvSpPr txBox="1">
            <a:spLocks noGrp="1"/>
          </p:cNvSpPr>
          <p:nvPr>
            <p:ph type="body" idx="1"/>
          </p:nvPr>
        </p:nvSpPr>
        <p:spPr>
          <a:xfrm>
            <a:off x="724949" y="3161525"/>
            <a:ext cx="3300904" cy="759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6pPr>
            <a:lvl7pPr marL="3200400" lvl="6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  <a:defRPr/>
            </a:lvl7pPr>
            <a:lvl8pPr marL="3657600" lvl="7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○"/>
              <a:defRPr/>
            </a:lvl8pPr>
            <a:lvl9pPr marL="4114800" lvl="8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126" name="Google Shape;126;p43"/>
          <p:cNvSpPr txBox="1">
            <a:spLocks noGrp="1"/>
          </p:cNvSpPr>
          <p:nvPr>
            <p:ph type="body" idx="2"/>
          </p:nvPr>
        </p:nvSpPr>
        <p:spPr>
          <a:xfrm>
            <a:off x="5174224" y="1352624"/>
            <a:ext cx="3374400" cy="3025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6pPr>
            <a:lvl7pPr marL="3200400" lvl="6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  <a:defRPr/>
            </a:lvl7pPr>
            <a:lvl8pPr marL="3657600" lvl="7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○"/>
              <a:defRPr/>
            </a:lvl8pPr>
            <a:lvl9pPr marL="4114800" lvl="8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43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8" name="Google Shape;128;p43"/>
          <p:cNvCxnSpPr/>
          <p:nvPr/>
        </p:nvCxnSpPr>
        <p:spPr>
          <a:xfrm>
            <a:off x="8598816" y="216348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9" name="Google Shape;129;p43"/>
          <p:cNvCxnSpPr/>
          <p:nvPr/>
        </p:nvCxnSpPr>
        <p:spPr>
          <a:xfrm>
            <a:off x="8598816" y="250137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0" name="Google Shape;130;p43"/>
          <p:cNvCxnSpPr/>
          <p:nvPr/>
        </p:nvCxnSpPr>
        <p:spPr>
          <a:xfrm>
            <a:off x="8598816" y="283922"/>
            <a:ext cx="216304" cy="6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1" name="Google Shape;131;p43"/>
          <p:cNvSpPr txBox="1">
            <a:spLocks noGrp="1"/>
          </p:cNvSpPr>
          <p:nvPr>
            <p:ph type="sldNum" idx="12"/>
          </p:nvPr>
        </p:nvSpPr>
        <p:spPr>
          <a:xfrm>
            <a:off x="8748197" y="4779029"/>
            <a:ext cx="336808" cy="33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APTION_ONLY">
  <p:cSld name="CAPTION_ONLY">
    <p:bg>
      <p:bgPr>
        <a:solidFill>
          <a:srgbClr val="FFFFFF"/>
        </a:solid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44"/>
          <p:cNvSpPr txBox="1">
            <a:spLocks noGrp="1"/>
          </p:cNvSpPr>
          <p:nvPr>
            <p:ph type="body" idx="1"/>
          </p:nvPr>
        </p:nvSpPr>
        <p:spPr>
          <a:xfrm>
            <a:off x="724949" y="4372550"/>
            <a:ext cx="7697401" cy="460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  <a:defRPr sz="1300"/>
            </a:lvl1pPr>
          </a:lstStyle>
          <a:p>
            <a:endParaRPr/>
          </a:p>
        </p:txBody>
      </p:sp>
      <p:sp>
        <p:nvSpPr>
          <p:cNvPr id="134" name="Google Shape;134;p44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5" name="Google Shape;135;p44"/>
          <p:cNvCxnSpPr/>
          <p:nvPr/>
        </p:nvCxnSpPr>
        <p:spPr>
          <a:xfrm>
            <a:off x="8598816" y="216348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6" name="Google Shape;136;p44"/>
          <p:cNvCxnSpPr/>
          <p:nvPr/>
        </p:nvCxnSpPr>
        <p:spPr>
          <a:xfrm>
            <a:off x="8598816" y="250137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7" name="Google Shape;137;p44"/>
          <p:cNvCxnSpPr/>
          <p:nvPr/>
        </p:nvCxnSpPr>
        <p:spPr>
          <a:xfrm>
            <a:off x="8598816" y="283922"/>
            <a:ext cx="216304" cy="6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8" name="Google Shape;138;p44"/>
          <p:cNvSpPr txBox="1">
            <a:spLocks noGrp="1"/>
          </p:cNvSpPr>
          <p:nvPr>
            <p:ph type="sldNum" idx="12"/>
          </p:nvPr>
        </p:nvSpPr>
        <p:spPr>
          <a:xfrm>
            <a:off x="8748197" y="4779029"/>
            <a:ext cx="336808" cy="33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IG_NUMBER">
  <p:cSld name="BIG_NUMBER">
    <p:bg>
      <p:bgPr>
        <a:solidFill>
          <a:srgbClr val="1A9988"/>
        </a:solid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45"/>
          <p:cNvGrpSpPr/>
          <p:nvPr/>
        </p:nvGrpSpPr>
        <p:grpSpPr>
          <a:xfrm>
            <a:off x="830387" y="4169124"/>
            <a:ext cx="745775" cy="45836"/>
            <a:chOff x="-1" y="-2"/>
            <a:chExt cx="745773" cy="45834"/>
          </a:xfrm>
        </p:grpSpPr>
        <p:sp>
          <p:nvSpPr>
            <p:cNvPr id="141" name="Google Shape;141;p45"/>
            <p:cNvSpPr/>
            <p:nvPr/>
          </p:nvSpPr>
          <p:spPr>
            <a:xfrm rot="-5400000">
              <a:off x="536422" y="-163518"/>
              <a:ext cx="45833" cy="37286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45"/>
            <p:cNvSpPr/>
            <p:nvPr/>
          </p:nvSpPr>
          <p:spPr>
            <a:xfrm rot="-5400000">
              <a:off x="165091" y="-165093"/>
              <a:ext cx="45833" cy="37601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3" name="Google Shape;143;p45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Raleway"/>
              <a:buNone/>
              <a:defRPr sz="80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44" name="Google Shape;144;p45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Char char="●"/>
              <a:defRPr sz="1300">
                <a:solidFill>
                  <a:srgbClr val="FFFFFF"/>
                </a:solidFill>
              </a:defRPr>
            </a:lvl1pPr>
            <a:lvl2pPr marL="914400" lvl="1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Char char="○"/>
              <a:defRPr sz="1300">
                <a:solidFill>
                  <a:srgbClr val="FFFFFF"/>
                </a:solidFill>
              </a:defRPr>
            </a:lvl2pPr>
            <a:lvl3pPr marL="1371600" lvl="2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Char char="■"/>
              <a:defRPr sz="1300">
                <a:solidFill>
                  <a:srgbClr val="FFFFFF"/>
                </a:solidFill>
              </a:defRPr>
            </a:lvl3pPr>
            <a:lvl4pPr marL="1828800" lvl="3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Char char="●"/>
              <a:defRPr sz="1300">
                <a:solidFill>
                  <a:srgbClr val="FFFFFF"/>
                </a:solidFill>
              </a:defRPr>
            </a:lvl4pPr>
            <a:lvl5pPr marL="2286000" lvl="4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Char char="○"/>
              <a:defRPr sz="1300">
                <a:solidFill>
                  <a:srgbClr val="FFFFFF"/>
                </a:solidFill>
              </a:defRPr>
            </a:lvl5pPr>
            <a:lvl6pPr marL="2743200" lvl="5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6pPr>
            <a:lvl7pPr marL="3200400" lvl="6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  <a:defRPr/>
            </a:lvl7pPr>
            <a:lvl8pPr marL="3657600" lvl="7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○"/>
              <a:defRPr/>
            </a:lvl8pPr>
            <a:lvl9pPr marL="4114800" lvl="8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145" name="Google Shape;145;p45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rgbClr val="1A9988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6" name="Google Shape;146;p45"/>
          <p:cNvCxnSpPr/>
          <p:nvPr/>
        </p:nvCxnSpPr>
        <p:spPr>
          <a:xfrm>
            <a:off x="8598816" y="216348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E9EDE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7" name="Google Shape;147;p45"/>
          <p:cNvCxnSpPr/>
          <p:nvPr/>
        </p:nvCxnSpPr>
        <p:spPr>
          <a:xfrm>
            <a:off x="8598816" y="250137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E9EDE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8" name="Google Shape;148;p45"/>
          <p:cNvCxnSpPr/>
          <p:nvPr/>
        </p:nvCxnSpPr>
        <p:spPr>
          <a:xfrm>
            <a:off x="8598816" y="283922"/>
            <a:ext cx="216304" cy="6"/>
          </a:xfrm>
          <a:prstGeom prst="straightConnector1">
            <a:avLst/>
          </a:prstGeom>
          <a:noFill/>
          <a:ln w="9525" cap="flat" cmpd="sng">
            <a:solidFill>
              <a:srgbClr val="E9EDE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49" name="Google Shape;149;p45"/>
          <p:cNvSpPr txBox="1">
            <a:spLocks noGrp="1"/>
          </p:cNvSpPr>
          <p:nvPr>
            <p:ph type="sldNum" idx="12"/>
          </p:nvPr>
        </p:nvSpPr>
        <p:spPr>
          <a:xfrm>
            <a:off x="8748197" y="4779029"/>
            <a:ext cx="336808" cy="33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sz="1000" b="0" i="0" u="none" strike="noStrike" cap="none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46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2" name="Google Shape;152;p46"/>
          <p:cNvCxnSpPr/>
          <p:nvPr/>
        </p:nvCxnSpPr>
        <p:spPr>
          <a:xfrm>
            <a:off x="8598816" y="216348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53" name="Google Shape;153;p46"/>
          <p:cNvCxnSpPr/>
          <p:nvPr/>
        </p:nvCxnSpPr>
        <p:spPr>
          <a:xfrm>
            <a:off x="8598816" y="250137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54" name="Google Shape;154;p46"/>
          <p:cNvCxnSpPr/>
          <p:nvPr/>
        </p:nvCxnSpPr>
        <p:spPr>
          <a:xfrm>
            <a:off x="8598816" y="283922"/>
            <a:ext cx="216304" cy="6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55" name="Google Shape;155;p46"/>
          <p:cNvSpPr txBox="1">
            <a:spLocks noGrp="1"/>
          </p:cNvSpPr>
          <p:nvPr>
            <p:ph type="sldNum" idx="12"/>
          </p:nvPr>
        </p:nvSpPr>
        <p:spPr>
          <a:xfrm>
            <a:off x="8748197" y="4779029"/>
            <a:ext cx="336808" cy="33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_HEADER_1">
  <p:cSld name="SECTION_HEADER_1">
    <p:bg>
      <p:bgPr>
        <a:solidFill>
          <a:srgbClr val="1A9988"/>
        </a:soli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47"/>
          <p:cNvSpPr txBox="1">
            <a:spLocks noGrp="1"/>
          </p:cNvSpPr>
          <p:nvPr>
            <p:ph type="title"/>
          </p:nvPr>
        </p:nvSpPr>
        <p:spPr>
          <a:xfrm>
            <a:off x="1308149" y="1318650"/>
            <a:ext cx="7110002" cy="5352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Raleway"/>
              <a:buNone/>
              <a:defRPr sz="26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47"/>
          <p:cNvSpPr txBox="1"/>
          <p:nvPr/>
        </p:nvSpPr>
        <p:spPr>
          <a:xfrm>
            <a:off x="226549" y="103573"/>
            <a:ext cx="998102" cy="271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aleway"/>
              <a:buNone/>
            </a:pPr>
            <a:r>
              <a:rPr lang="ru-RU" sz="600" b="0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Конфиденциально</a:t>
            </a:r>
            <a:endParaRPr/>
          </a:p>
        </p:txBody>
      </p:sp>
      <p:sp>
        <p:nvSpPr>
          <p:cNvPr id="159" name="Google Shape;159;p47"/>
          <p:cNvSpPr txBox="1"/>
          <p:nvPr/>
        </p:nvSpPr>
        <p:spPr>
          <a:xfrm>
            <a:off x="1296766" y="103573"/>
            <a:ext cx="2100603" cy="271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aleway"/>
              <a:buNone/>
            </a:pPr>
            <a:r>
              <a:rPr lang="ru-RU" sz="600" b="0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Создано для компании </a:t>
            </a:r>
            <a:r>
              <a:rPr lang="ru-RU" sz="600" b="1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[Название компании]</a:t>
            </a:r>
            <a:endParaRPr/>
          </a:p>
        </p:txBody>
      </p:sp>
      <p:sp>
        <p:nvSpPr>
          <p:cNvPr id="160" name="Google Shape;160;p47"/>
          <p:cNvSpPr txBox="1"/>
          <p:nvPr/>
        </p:nvSpPr>
        <p:spPr>
          <a:xfrm>
            <a:off x="8213935" y="103573"/>
            <a:ext cx="705904" cy="271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aleway"/>
              <a:buNone/>
            </a:pPr>
            <a:r>
              <a:rPr lang="ru-RU" sz="600" b="0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Версия 1.0</a:t>
            </a:r>
            <a:endParaRPr/>
          </a:p>
        </p:txBody>
      </p:sp>
      <p:sp>
        <p:nvSpPr>
          <p:cNvPr id="161" name="Google Shape;161;p47"/>
          <p:cNvSpPr txBox="1">
            <a:spLocks noGrp="1"/>
          </p:cNvSpPr>
          <p:nvPr>
            <p:ph type="sldNum" idx="12"/>
          </p:nvPr>
        </p:nvSpPr>
        <p:spPr>
          <a:xfrm>
            <a:off x="8748197" y="4779029"/>
            <a:ext cx="336808" cy="33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sz="1000" b="0" i="0" u="none" strike="noStrike" cap="none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_HEADER_2">
  <p:cSld name="SECTION_HEADER_2">
    <p:bg>
      <p:bgPr>
        <a:solidFill>
          <a:srgbClr val="434343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48"/>
          <p:cNvGrpSpPr/>
          <p:nvPr/>
        </p:nvGrpSpPr>
        <p:grpSpPr>
          <a:xfrm>
            <a:off x="830387" y="1191250"/>
            <a:ext cx="745775" cy="45836"/>
            <a:chOff x="-1" y="-2"/>
            <a:chExt cx="745773" cy="45834"/>
          </a:xfrm>
        </p:grpSpPr>
        <p:sp>
          <p:nvSpPr>
            <p:cNvPr id="164" name="Google Shape;164;p48"/>
            <p:cNvSpPr/>
            <p:nvPr/>
          </p:nvSpPr>
          <p:spPr>
            <a:xfrm rot="-5400000">
              <a:off x="536422" y="-163518"/>
              <a:ext cx="45833" cy="37286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48"/>
            <p:cNvSpPr/>
            <p:nvPr/>
          </p:nvSpPr>
          <p:spPr>
            <a:xfrm rot="-5400000">
              <a:off x="165091" y="-165093"/>
              <a:ext cx="45833" cy="376017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6" name="Google Shape;166;p48"/>
          <p:cNvSpPr txBox="1">
            <a:spLocks noGrp="1"/>
          </p:cNvSpPr>
          <p:nvPr>
            <p:ph type="title"/>
          </p:nvPr>
        </p:nvSpPr>
        <p:spPr>
          <a:xfrm>
            <a:off x="729450" y="1322449"/>
            <a:ext cx="7688400" cy="15186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aleway"/>
              <a:buNone/>
              <a:defRPr sz="36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48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68" name="Google Shape;168;p48"/>
          <p:cNvCxnSpPr/>
          <p:nvPr/>
        </p:nvCxnSpPr>
        <p:spPr>
          <a:xfrm>
            <a:off x="8598816" y="216348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E9EDE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9" name="Google Shape;169;p48"/>
          <p:cNvCxnSpPr/>
          <p:nvPr/>
        </p:nvCxnSpPr>
        <p:spPr>
          <a:xfrm>
            <a:off x="8598816" y="250137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E9EDE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70" name="Google Shape;170;p48"/>
          <p:cNvCxnSpPr/>
          <p:nvPr/>
        </p:nvCxnSpPr>
        <p:spPr>
          <a:xfrm>
            <a:off x="8598816" y="283922"/>
            <a:ext cx="216304" cy="6"/>
          </a:xfrm>
          <a:prstGeom prst="straightConnector1">
            <a:avLst/>
          </a:prstGeom>
          <a:noFill/>
          <a:ln w="9525" cap="flat" cmpd="sng">
            <a:solidFill>
              <a:srgbClr val="E9EDE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1" name="Google Shape;171;p48"/>
          <p:cNvSpPr txBox="1">
            <a:spLocks noGrp="1"/>
          </p:cNvSpPr>
          <p:nvPr>
            <p:ph type="sldNum" idx="12"/>
          </p:nvPr>
        </p:nvSpPr>
        <p:spPr>
          <a:xfrm>
            <a:off x="8748197" y="4779029"/>
            <a:ext cx="336808" cy="33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sz="1000" b="0" i="0" u="none" strike="noStrike" cap="none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ONE_COLUMN_TEXT">
  <p:cSld name="ONE_COLUMN_TEXT 2">
    <p:bg>
      <p:bgPr>
        <a:solidFill>
          <a:srgbClr val="FFFFFF"/>
        </a:solidFill>
        <a:effectLst/>
      </p:bgPr>
    </p:bg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49"/>
          <p:cNvSpPr/>
          <p:nvPr/>
        </p:nvSpPr>
        <p:spPr>
          <a:xfrm>
            <a:off x="0" y="-1"/>
            <a:ext cx="9144000" cy="487802"/>
          </a:xfrm>
          <a:prstGeom prst="rect">
            <a:avLst/>
          </a:prstGeom>
          <a:solidFill>
            <a:srgbClr val="E9EDEE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4" name="Google Shape;174;p49"/>
          <p:cNvGrpSpPr/>
          <p:nvPr/>
        </p:nvGrpSpPr>
        <p:grpSpPr>
          <a:xfrm>
            <a:off x="830391" y="1191254"/>
            <a:ext cx="745765" cy="45828"/>
            <a:chOff x="0" y="-1"/>
            <a:chExt cx="745764" cy="45827"/>
          </a:xfrm>
        </p:grpSpPr>
        <p:sp>
          <p:nvSpPr>
            <p:cNvPr id="175" name="Google Shape;175;p49"/>
            <p:cNvSpPr/>
            <p:nvPr/>
          </p:nvSpPr>
          <p:spPr>
            <a:xfrm rot="-5400000">
              <a:off x="536420" y="-163517"/>
              <a:ext cx="45827" cy="3728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49"/>
            <p:cNvSpPr/>
            <p:nvPr/>
          </p:nvSpPr>
          <p:spPr>
            <a:xfrm rot="-5400000">
              <a:off x="165092" y="-165093"/>
              <a:ext cx="45827" cy="376012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7" name="Google Shape;177;p4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1" cy="13815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600"/>
              <a:buFont typeface="Raleway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49"/>
          <p:cNvSpPr txBox="1">
            <a:spLocks noGrp="1"/>
          </p:cNvSpPr>
          <p:nvPr>
            <p:ph type="body" idx="1"/>
          </p:nvPr>
        </p:nvSpPr>
        <p:spPr>
          <a:xfrm>
            <a:off x="721225" y="2781724"/>
            <a:ext cx="3300901" cy="15975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●"/>
              <a:defRPr sz="1300"/>
            </a:lvl1pPr>
            <a:lvl2pPr marL="914400" lvl="1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○"/>
              <a:defRPr sz="1300"/>
            </a:lvl2pPr>
            <a:lvl3pPr marL="1371600" lvl="2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■"/>
              <a:defRPr sz="1300"/>
            </a:lvl3pPr>
            <a:lvl4pPr marL="1828800" lvl="3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●"/>
              <a:defRPr sz="1300"/>
            </a:lvl4pPr>
            <a:lvl5pPr marL="2286000" lvl="4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○"/>
              <a:defRPr sz="1300"/>
            </a:lvl5pPr>
            <a:lvl6pPr marL="2743200" lvl="5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6pPr>
            <a:lvl7pPr marL="3200400" lvl="6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  <a:defRPr/>
            </a:lvl7pPr>
            <a:lvl8pPr marL="3657600" lvl="7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○"/>
              <a:defRPr/>
            </a:lvl8pPr>
            <a:lvl9pPr marL="4114800" lvl="8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179" name="Google Shape;179;p49"/>
          <p:cNvSpPr txBox="1">
            <a:spLocks noGrp="1"/>
          </p:cNvSpPr>
          <p:nvPr>
            <p:ph type="sldNum" idx="12"/>
          </p:nvPr>
        </p:nvSpPr>
        <p:spPr>
          <a:xfrm>
            <a:off x="8748189" y="4779026"/>
            <a:ext cx="336814" cy="335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80" name="Google Shape;180;p49"/>
          <p:cNvSpPr/>
          <p:nvPr/>
        </p:nvSpPr>
        <p:spPr>
          <a:xfrm>
            <a:off x="8280450" y="0"/>
            <a:ext cx="863401" cy="454200"/>
          </a:xfrm>
          <a:prstGeom prst="rect">
            <a:avLst/>
          </a:prstGeom>
          <a:solidFill>
            <a:srgbClr val="E9EDEE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1" name="Google Shape;181;p49"/>
          <p:cNvCxnSpPr/>
          <p:nvPr/>
        </p:nvCxnSpPr>
        <p:spPr>
          <a:xfrm>
            <a:off x="8598816" y="216349"/>
            <a:ext cx="216301" cy="1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2" name="Google Shape;182;p49"/>
          <p:cNvCxnSpPr/>
          <p:nvPr/>
        </p:nvCxnSpPr>
        <p:spPr>
          <a:xfrm>
            <a:off x="8598816" y="250138"/>
            <a:ext cx="216301" cy="1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3" name="Google Shape;183;p49"/>
          <p:cNvCxnSpPr/>
          <p:nvPr/>
        </p:nvCxnSpPr>
        <p:spPr>
          <a:xfrm>
            <a:off x="8598816" y="283924"/>
            <a:ext cx="216301" cy="1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ONE_COLUMN_TEXT">
  <p:cSld name="ONE_COLUMN_TEXT">
    <p:bg>
      <p:bgPr>
        <a:solidFill>
          <a:srgbClr val="FFFFFF"/>
        </a:solid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4"/>
          <p:cNvSpPr/>
          <p:nvPr/>
        </p:nvSpPr>
        <p:spPr>
          <a:xfrm>
            <a:off x="0" y="-2"/>
            <a:ext cx="9144000" cy="487804"/>
          </a:xfrm>
          <a:prstGeom prst="rect">
            <a:avLst/>
          </a:prstGeom>
          <a:solidFill>
            <a:srgbClr val="E9EDEE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2" name="Google Shape;32;p34"/>
          <p:cNvGrpSpPr/>
          <p:nvPr/>
        </p:nvGrpSpPr>
        <p:grpSpPr>
          <a:xfrm>
            <a:off x="830387" y="1191250"/>
            <a:ext cx="745775" cy="45836"/>
            <a:chOff x="-1" y="-2"/>
            <a:chExt cx="745773" cy="45834"/>
          </a:xfrm>
        </p:grpSpPr>
        <p:sp>
          <p:nvSpPr>
            <p:cNvPr id="33" name="Google Shape;33;p34"/>
            <p:cNvSpPr/>
            <p:nvPr/>
          </p:nvSpPr>
          <p:spPr>
            <a:xfrm rot="-5400000">
              <a:off x="536422" y="-163518"/>
              <a:ext cx="45833" cy="37286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34"/>
            <p:cNvSpPr/>
            <p:nvPr/>
          </p:nvSpPr>
          <p:spPr>
            <a:xfrm rot="-5400000">
              <a:off x="165091" y="-165093"/>
              <a:ext cx="45833" cy="376017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5" name="Google Shape;35;p34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rgbClr val="E9EDEE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6" name="Google Shape;36;p34"/>
          <p:cNvCxnSpPr/>
          <p:nvPr/>
        </p:nvCxnSpPr>
        <p:spPr>
          <a:xfrm>
            <a:off x="8598816" y="216348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7" name="Google Shape;37;p34"/>
          <p:cNvCxnSpPr/>
          <p:nvPr/>
        </p:nvCxnSpPr>
        <p:spPr>
          <a:xfrm>
            <a:off x="8598816" y="250137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8" name="Google Shape;38;p34"/>
          <p:cNvCxnSpPr/>
          <p:nvPr/>
        </p:nvCxnSpPr>
        <p:spPr>
          <a:xfrm>
            <a:off x="8598816" y="283922"/>
            <a:ext cx="216304" cy="6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" name="Google Shape;39;p34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1" cy="1381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600"/>
              <a:buFont typeface="Raleway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4"/>
          <p:cNvSpPr txBox="1">
            <a:spLocks noGrp="1"/>
          </p:cNvSpPr>
          <p:nvPr>
            <p:ph type="body" idx="1"/>
          </p:nvPr>
        </p:nvSpPr>
        <p:spPr>
          <a:xfrm>
            <a:off x="721225" y="2781724"/>
            <a:ext cx="3300901" cy="15975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●"/>
              <a:defRPr sz="1300"/>
            </a:lvl1pPr>
            <a:lvl2pPr marL="914400" lvl="1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○"/>
              <a:defRPr sz="1300"/>
            </a:lvl2pPr>
            <a:lvl3pPr marL="1371600" lvl="2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■"/>
              <a:defRPr sz="1300"/>
            </a:lvl3pPr>
            <a:lvl4pPr marL="1828800" lvl="3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●"/>
              <a:defRPr sz="1300"/>
            </a:lvl4pPr>
            <a:lvl5pPr marL="2286000" lvl="4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○"/>
              <a:defRPr sz="1300"/>
            </a:lvl5pPr>
            <a:lvl6pPr marL="2743200" lvl="5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6pPr>
            <a:lvl7pPr marL="3200400" lvl="6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  <a:defRPr/>
            </a:lvl7pPr>
            <a:lvl8pPr marL="3657600" lvl="7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○"/>
              <a:defRPr/>
            </a:lvl8pPr>
            <a:lvl9pPr marL="4114800" lvl="8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41" name="Google Shape;41;p34"/>
          <p:cNvSpPr txBox="1">
            <a:spLocks noGrp="1"/>
          </p:cNvSpPr>
          <p:nvPr>
            <p:ph type="sldNum" idx="12"/>
          </p:nvPr>
        </p:nvSpPr>
        <p:spPr>
          <a:xfrm>
            <a:off x="8748197" y="4779029"/>
            <a:ext cx="336808" cy="33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35"/>
          <p:cNvSpPr txBox="1">
            <a:spLocks noGrp="1"/>
          </p:cNvSpPr>
          <p:nvPr>
            <p:ph type="title"/>
          </p:nvPr>
        </p:nvSpPr>
        <p:spPr>
          <a:xfrm>
            <a:off x="729450" y="1322449"/>
            <a:ext cx="7688100" cy="1664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35"/>
          <p:cNvSpPr txBox="1">
            <a:spLocks noGrp="1"/>
          </p:cNvSpPr>
          <p:nvPr>
            <p:ph type="body" idx="1"/>
          </p:nvPr>
        </p:nvSpPr>
        <p:spPr>
          <a:xfrm>
            <a:off x="729626" y="3172897"/>
            <a:ext cx="7688103" cy="5412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6pPr>
            <a:lvl7pPr marL="3200400" lvl="6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  <a:defRPr/>
            </a:lvl7pPr>
            <a:lvl8pPr marL="3657600" lvl="7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○"/>
              <a:defRPr/>
            </a:lvl8pPr>
            <a:lvl9pPr marL="4114800" lvl="8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p35"/>
          <p:cNvSpPr txBox="1">
            <a:spLocks noGrp="1"/>
          </p:cNvSpPr>
          <p:nvPr>
            <p:ph type="sldNum" idx="12"/>
          </p:nvPr>
        </p:nvSpPr>
        <p:spPr>
          <a:xfrm>
            <a:off x="8748197" y="4779029"/>
            <a:ext cx="336808" cy="33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_HEADER" type="secHead">
  <p:cSld name="SECTION_HEADER">
    <p:bg>
      <p:bgPr>
        <a:solidFill>
          <a:srgbClr val="1A9988"/>
        </a:soli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oogle Shape;47;p36"/>
          <p:cNvGrpSpPr/>
          <p:nvPr/>
        </p:nvGrpSpPr>
        <p:grpSpPr>
          <a:xfrm>
            <a:off x="830387" y="1191250"/>
            <a:ext cx="745775" cy="45836"/>
            <a:chOff x="-1" y="-2"/>
            <a:chExt cx="745773" cy="45834"/>
          </a:xfrm>
        </p:grpSpPr>
        <p:sp>
          <p:nvSpPr>
            <p:cNvPr id="48" name="Google Shape;48;p36"/>
            <p:cNvSpPr/>
            <p:nvPr/>
          </p:nvSpPr>
          <p:spPr>
            <a:xfrm rot="-5400000">
              <a:off x="536422" y="-163518"/>
              <a:ext cx="45833" cy="37286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49;p36"/>
            <p:cNvSpPr/>
            <p:nvPr/>
          </p:nvSpPr>
          <p:spPr>
            <a:xfrm rot="-5400000">
              <a:off x="165091" y="-165093"/>
              <a:ext cx="45833" cy="37601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0" name="Google Shape;50;p36"/>
          <p:cNvSpPr txBox="1">
            <a:spLocks noGrp="1"/>
          </p:cNvSpPr>
          <p:nvPr>
            <p:ph type="title"/>
          </p:nvPr>
        </p:nvSpPr>
        <p:spPr>
          <a:xfrm>
            <a:off x="729450" y="1322449"/>
            <a:ext cx="7688400" cy="15186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aleway"/>
              <a:buNone/>
              <a:defRPr sz="36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36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rgbClr val="1A9988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2" name="Google Shape;52;p36"/>
          <p:cNvCxnSpPr/>
          <p:nvPr/>
        </p:nvCxnSpPr>
        <p:spPr>
          <a:xfrm>
            <a:off x="8598816" y="216348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E9EDE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3" name="Google Shape;53;p36"/>
          <p:cNvCxnSpPr/>
          <p:nvPr/>
        </p:nvCxnSpPr>
        <p:spPr>
          <a:xfrm>
            <a:off x="8598816" y="250137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E9EDE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4" name="Google Shape;54;p36"/>
          <p:cNvCxnSpPr/>
          <p:nvPr/>
        </p:nvCxnSpPr>
        <p:spPr>
          <a:xfrm>
            <a:off x="8598816" y="283922"/>
            <a:ext cx="216304" cy="6"/>
          </a:xfrm>
          <a:prstGeom prst="straightConnector1">
            <a:avLst/>
          </a:prstGeom>
          <a:noFill/>
          <a:ln w="9525" cap="flat" cmpd="sng">
            <a:solidFill>
              <a:srgbClr val="E9EDE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5" name="Google Shape;55;p36"/>
          <p:cNvSpPr txBox="1">
            <a:spLocks noGrp="1"/>
          </p:cNvSpPr>
          <p:nvPr>
            <p:ph type="sldNum" idx="12"/>
          </p:nvPr>
        </p:nvSpPr>
        <p:spPr>
          <a:xfrm>
            <a:off x="8748197" y="4779029"/>
            <a:ext cx="336808" cy="33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sz="1000" b="0" i="0" u="none" strike="noStrike" cap="none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_AND_BODY">
  <p:cSld name="TITLE_AND_BODY 2">
    <p:bg>
      <p:bgPr>
        <a:solidFill>
          <a:srgbClr val="FFFFFF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37"/>
          <p:cNvSpPr/>
          <p:nvPr/>
        </p:nvSpPr>
        <p:spPr>
          <a:xfrm>
            <a:off x="0" y="-2"/>
            <a:ext cx="9144000" cy="487804"/>
          </a:xfrm>
          <a:prstGeom prst="rect">
            <a:avLst/>
          </a:prstGeom>
          <a:solidFill>
            <a:srgbClr val="E9EDEE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8" name="Google Shape;58;p37"/>
          <p:cNvGrpSpPr/>
          <p:nvPr/>
        </p:nvGrpSpPr>
        <p:grpSpPr>
          <a:xfrm>
            <a:off x="830387" y="1191250"/>
            <a:ext cx="745775" cy="45836"/>
            <a:chOff x="-1" y="-2"/>
            <a:chExt cx="745773" cy="45834"/>
          </a:xfrm>
        </p:grpSpPr>
        <p:sp>
          <p:nvSpPr>
            <p:cNvPr id="59" name="Google Shape;59;p37"/>
            <p:cNvSpPr/>
            <p:nvPr/>
          </p:nvSpPr>
          <p:spPr>
            <a:xfrm rot="-5400000">
              <a:off x="536422" y="-163518"/>
              <a:ext cx="45833" cy="37286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37"/>
            <p:cNvSpPr/>
            <p:nvPr/>
          </p:nvSpPr>
          <p:spPr>
            <a:xfrm rot="-5400000">
              <a:off x="165091" y="-165093"/>
              <a:ext cx="45833" cy="376017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1" name="Google Shape;61;p37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rgbClr val="E9EDEE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2" name="Google Shape;62;p37"/>
          <p:cNvCxnSpPr/>
          <p:nvPr/>
        </p:nvCxnSpPr>
        <p:spPr>
          <a:xfrm>
            <a:off x="8598816" y="216348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3" name="Google Shape;63;p37"/>
          <p:cNvCxnSpPr/>
          <p:nvPr/>
        </p:nvCxnSpPr>
        <p:spPr>
          <a:xfrm>
            <a:off x="8598816" y="250137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4" name="Google Shape;64;p37"/>
          <p:cNvCxnSpPr/>
          <p:nvPr/>
        </p:nvCxnSpPr>
        <p:spPr>
          <a:xfrm>
            <a:off x="8598816" y="283922"/>
            <a:ext cx="216304" cy="6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5" name="Google Shape;65;p3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600"/>
              <a:buFont typeface="Raleway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37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●"/>
              <a:defRPr sz="1300"/>
            </a:lvl1pPr>
            <a:lvl2pPr marL="914400" lvl="1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○"/>
              <a:defRPr sz="1300"/>
            </a:lvl2pPr>
            <a:lvl3pPr marL="1371600" lvl="2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■"/>
              <a:defRPr sz="1300"/>
            </a:lvl3pPr>
            <a:lvl4pPr marL="1828800" lvl="3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●"/>
              <a:defRPr sz="1300"/>
            </a:lvl4pPr>
            <a:lvl5pPr marL="2286000" lvl="4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○"/>
              <a:defRPr sz="1300"/>
            </a:lvl5pPr>
            <a:lvl6pPr marL="2743200" lvl="5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6pPr>
            <a:lvl7pPr marL="3200400" lvl="6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  <a:defRPr/>
            </a:lvl7pPr>
            <a:lvl8pPr marL="3657600" lvl="7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○"/>
              <a:defRPr/>
            </a:lvl8pPr>
            <a:lvl9pPr marL="4114800" lvl="8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67" name="Google Shape;67;p37"/>
          <p:cNvSpPr txBox="1">
            <a:spLocks noGrp="1"/>
          </p:cNvSpPr>
          <p:nvPr>
            <p:ph type="sldNum" idx="12"/>
          </p:nvPr>
        </p:nvSpPr>
        <p:spPr>
          <a:xfrm>
            <a:off x="8748197" y="4779029"/>
            <a:ext cx="336808" cy="33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_AND_BODY_1">
  <p:cSld name="TITLE_AND_BODY_1">
    <p:bg>
      <p:bgPr>
        <a:solidFill>
          <a:srgbClr val="FFFFFF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8"/>
          <p:cNvSpPr/>
          <p:nvPr/>
        </p:nvSpPr>
        <p:spPr>
          <a:xfrm>
            <a:off x="0" y="-2"/>
            <a:ext cx="9144000" cy="487804"/>
          </a:xfrm>
          <a:prstGeom prst="rect">
            <a:avLst/>
          </a:prstGeom>
          <a:solidFill>
            <a:srgbClr val="E9EDEE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38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rgbClr val="E9EDEE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1" name="Google Shape;71;p38"/>
          <p:cNvCxnSpPr/>
          <p:nvPr/>
        </p:nvCxnSpPr>
        <p:spPr>
          <a:xfrm>
            <a:off x="8598816" y="216348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2" name="Google Shape;72;p38"/>
          <p:cNvCxnSpPr/>
          <p:nvPr/>
        </p:nvCxnSpPr>
        <p:spPr>
          <a:xfrm>
            <a:off x="8598816" y="250137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3" name="Google Shape;73;p38"/>
          <p:cNvCxnSpPr/>
          <p:nvPr/>
        </p:nvCxnSpPr>
        <p:spPr>
          <a:xfrm>
            <a:off x="8598816" y="283922"/>
            <a:ext cx="216304" cy="6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4" name="Google Shape;74;p38"/>
          <p:cNvSpPr txBox="1">
            <a:spLocks noGrp="1"/>
          </p:cNvSpPr>
          <p:nvPr>
            <p:ph type="body" idx="1"/>
          </p:nvPr>
        </p:nvSpPr>
        <p:spPr>
          <a:xfrm>
            <a:off x="729450" y="1068649"/>
            <a:ext cx="7688700" cy="1034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●"/>
              <a:defRPr sz="1300"/>
            </a:lvl1pPr>
            <a:lvl2pPr marL="914400" lvl="1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○"/>
              <a:defRPr sz="1300"/>
            </a:lvl2pPr>
            <a:lvl3pPr marL="1371600" lvl="2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■"/>
              <a:defRPr sz="1300"/>
            </a:lvl3pPr>
            <a:lvl4pPr marL="1828800" lvl="3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●"/>
              <a:defRPr sz="1300"/>
            </a:lvl4pPr>
            <a:lvl5pPr marL="2286000" lvl="4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○"/>
              <a:defRPr sz="1300"/>
            </a:lvl5pPr>
            <a:lvl6pPr marL="2743200" lvl="5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6pPr>
            <a:lvl7pPr marL="3200400" lvl="6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  <a:defRPr/>
            </a:lvl7pPr>
            <a:lvl8pPr marL="3657600" lvl="7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○"/>
              <a:defRPr/>
            </a:lvl8pPr>
            <a:lvl9pPr marL="4114800" lvl="8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38"/>
          <p:cNvSpPr txBox="1">
            <a:spLocks noGrp="1"/>
          </p:cNvSpPr>
          <p:nvPr>
            <p:ph type="sldNum" idx="12"/>
          </p:nvPr>
        </p:nvSpPr>
        <p:spPr>
          <a:xfrm>
            <a:off x="8748197" y="4779029"/>
            <a:ext cx="336808" cy="33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_AND_BODY_1_1">
  <p:cSld name="TITLE_AND_BODY_1_1">
    <p:bg>
      <p:bgPr>
        <a:solidFill>
          <a:srgbClr val="FFFFFF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39" descr="Google Shape;65;p7"/>
          <p:cNvPicPr preferRelativeResize="0"/>
          <p:nvPr/>
        </p:nvPicPr>
        <p:blipFill rotWithShape="1">
          <a:blip r:embed="rId2">
            <a:alphaModFix/>
          </a:blip>
          <a:srcRect t="11971" b="11970"/>
          <a:stretch/>
        </p:blipFill>
        <p:spPr>
          <a:xfrm>
            <a:off x="0" y="487825"/>
            <a:ext cx="9144000" cy="4655675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39"/>
          <p:cNvSpPr/>
          <p:nvPr/>
        </p:nvSpPr>
        <p:spPr>
          <a:xfrm>
            <a:off x="0" y="-2"/>
            <a:ext cx="9144000" cy="487804"/>
          </a:xfrm>
          <a:prstGeom prst="rect">
            <a:avLst/>
          </a:prstGeom>
          <a:solidFill>
            <a:srgbClr val="E9EDEE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39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rgbClr val="E9EDEE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0" name="Google Shape;80;p39"/>
          <p:cNvCxnSpPr/>
          <p:nvPr/>
        </p:nvCxnSpPr>
        <p:spPr>
          <a:xfrm>
            <a:off x="8598816" y="216348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1" name="Google Shape;81;p39"/>
          <p:cNvCxnSpPr/>
          <p:nvPr/>
        </p:nvCxnSpPr>
        <p:spPr>
          <a:xfrm>
            <a:off x="8598816" y="250137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2" name="Google Shape;82;p39"/>
          <p:cNvCxnSpPr/>
          <p:nvPr/>
        </p:nvCxnSpPr>
        <p:spPr>
          <a:xfrm>
            <a:off x="8598816" y="283922"/>
            <a:ext cx="216304" cy="6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3" name="Google Shape;83;p39"/>
          <p:cNvSpPr txBox="1">
            <a:spLocks noGrp="1"/>
          </p:cNvSpPr>
          <p:nvPr>
            <p:ph type="title"/>
          </p:nvPr>
        </p:nvSpPr>
        <p:spPr>
          <a:xfrm>
            <a:off x="729450" y="2056375"/>
            <a:ext cx="5887500" cy="15186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Raleway"/>
              <a:buNone/>
              <a:defRPr sz="4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39"/>
          <p:cNvSpPr txBox="1">
            <a:spLocks noGrp="1"/>
          </p:cNvSpPr>
          <p:nvPr>
            <p:ph type="sldNum" idx="12"/>
          </p:nvPr>
        </p:nvSpPr>
        <p:spPr>
          <a:xfrm>
            <a:off x="8748197" y="4779029"/>
            <a:ext cx="336808" cy="33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sz="1000" b="0" i="0" u="none" strike="noStrike" cap="none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_AND_TWO_COLUMNS" type="twoColTx">
  <p:cSld name="TITLE_AND_TWO_COLUMNS">
    <p:bg>
      <p:bgPr>
        <a:solidFill>
          <a:srgbClr val="FFFFFF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40"/>
          <p:cNvSpPr/>
          <p:nvPr/>
        </p:nvSpPr>
        <p:spPr>
          <a:xfrm>
            <a:off x="0" y="-2"/>
            <a:ext cx="9144000" cy="487804"/>
          </a:xfrm>
          <a:prstGeom prst="rect">
            <a:avLst/>
          </a:prstGeom>
          <a:solidFill>
            <a:srgbClr val="E9EDEE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7" name="Google Shape;87;p40"/>
          <p:cNvGrpSpPr/>
          <p:nvPr/>
        </p:nvGrpSpPr>
        <p:grpSpPr>
          <a:xfrm>
            <a:off x="830387" y="1191250"/>
            <a:ext cx="745775" cy="45836"/>
            <a:chOff x="-1" y="-2"/>
            <a:chExt cx="745773" cy="45834"/>
          </a:xfrm>
        </p:grpSpPr>
        <p:sp>
          <p:nvSpPr>
            <p:cNvPr id="88" name="Google Shape;88;p40"/>
            <p:cNvSpPr/>
            <p:nvPr/>
          </p:nvSpPr>
          <p:spPr>
            <a:xfrm rot="-5400000">
              <a:off x="536422" y="-163518"/>
              <a:ext cx="45833" cy="37286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40"/>
            <p:cNvSpPr/>
            <p:nvPr/>
          </p:nvSpPr>
          <p:spPr>
            <a:xfrm rot="-5400000">
              <a:off x="165091" y="-165093"/>
              <a:ext cx="45833" cy="376017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0" name="Google Shape;90;p40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rgbClr val="E9EDEE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1" name="Google Shape;91;p40"/>
          <p:cNvCxnSpPr/>
          <p:nvPr/>
        </p:nvCxnSpPr>
        <p:spPr>
          <a:xfrm>
            <a:off x="8598816" y="216348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2" name="Google Shape;92;p40"/>
          <p:cNvCxnSpPr/>
          <p:nvPr/>
        </p:nvCxnSpPr>
        <p:spPr>
          <a:xfrm>
            <a:off x="8598816" y="250137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3" name="Google Shape;93;p40"/>
          <p:cNvCxnSpPr/>
          <p:nvPr/>
        </p:nvCxnSpPr>
        <p:spPr>
          <a:xfrm>
            <a:off x="8598816" y="283922"/>
            <a:ext cx="216304" cy="6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4" name="Google Shape;94;p40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600"/>
              <a:buFont typeface="Raleway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40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●"/>
              <a:defRPr sz="1300"/>
            </a:lvl1pPr>
            <a:lvl2pPr marL="914400" lvl="1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○"/>
              <a:defRPr sz="1300"/>
            </a:lvl2pPr>
            <a:lvl3pPr marL="1371600" lvl="2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■"/>
              <a:defRPr sz="1300"/>
            </a:lvl3pPr>
            <a:lvl4pPr marL="1828800" lvl="3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●"/>
              <a:defRPr sz="1300"/>
            </a:lvl4pPr>
            <a:lvl5pPr marL="2286000" lvl="4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○"/>
              <a:defRPr sz="1300"/>
            </a:lvl5pPr>
            <a:lvl6pPr marL="2743200" lvl="5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6pPr>
            <a:lvl7pPr marL="3200400" lvl="6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  <a:defRPr/>
            </a:lvl7pPr>
            <a:lvl8pPr marL="3657600" lvl="7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○"/>
              <a:defRPr/>
            </a:lvl8pPr>
            <a:lvl9pPr marL="4114800" lvl="8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96" name="Google Shape;96;p40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6pPr>
            <a:lvl7pPr marL="3200400" lvl="6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  <a:defRPr/>
            </a:lvl7pPr>
            <a:lvl8pPr marL="3657600" lvl="7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○"/>
              <a:defRPr/>
            </a:lvl8pPr>
            <a:lvl9pPr marL="4114800" lvl="8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p40"/>
          <p:cNvSpPr txBox="1">
            <a:spLocks noGrp="1"/>
          </p:cNvSpPr>
          <p:nvPr>
            <p:ph type="sldNum" idx="12"/>
          </p:nvPr>
        </p:nvSpPr>
        <p:spPr>
          <a:xfrm>
            <a:off x="8748197" y="4779029"/>
            <a:ext cx="336808" cy="33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_ONLY" type="titleOnly">
  <p:cSld name="TITLE_ONLY">
    <p:bg>
      <p:bgPr>
        <a:solidFill>
          <a:srgbClr val="FFFFFF"/>
        </a:soli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41"/>
          <p:cNvSpPr/>
          <p:nvPr/>
        </p:nvSpPr>
        <p:spPr>
          <a:xfrm>
            <a:off x="0" y="-2"/>
            <a:ext cx="9144000" cy="487804"/>
          </a:xfrm>
          <a:prstGeom prst="rect">
            <a:avLst/>
          </a:prstGeom>
          <a:solidFill>
            <a:srgbClr val="E9EDEE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0" name="Google Shape;100;p41"/>
          <p:cNvGrpSpPr/>
          <p:nvPr/>
        </p:nvGrpSpPr>
        <p:grpSpPr>
          <a:xfrm>
            <a:off x="830387" y="1191250"/>
            <a:ext cx="745775" cy="45836"/>
            <a:chOff x="-1" y="-2"/>
            <a:chExt cx="745773" cy="45834"/>
          </a:xfrm>
        </p:grpSpPr>
        <p:sp>
          <p:nvSpPr>
            <p:cNvPr id="101" name="Google Shape;101;p41"/>
            <p:cNvSpPr/>
            <p:nvPr/>
          </p:nvSpPr>
          <p:spPr>
            <a:xfrm rot="-5400000">
              <a:off x="536422" y="-163518"/>
              <a:ext cx="45833" cy="37286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41"/>
            <p:cNvSpPr/>
            <p:nvPr/>
          </p:nvSpPr>
          <p:spPr>
            <a:xfrm rot="-5400000">
              <a:off x="165091" y="-165093"/>
              <a:ext cx="45833" cy="376017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3" name="Google Shape;103;p41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rgbClr val="E9EDEE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4" name="Google Shape;104;p41"/>
          <p:cNvCxnSpPr/>
          <p:nvPr/>
        </p:nvCxnSpPr>
        <p:spPr>
          <a:xfrm>
            <a:off x="8598816" y="216348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5" name="Google Shape;105;p41"/>
          <p:cNvCxnSpPr/>
          <p:nvPr/>
        </p:nvCxnSpPr>
        <p:spPr>
          <a:xfrm>
            <a:off x="8598816" y="250137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6" name="Google Shape;106;p41"/>
          <p:cNvCxnSpPr/>
          <p:nvPr/>
        </p:nvCxnSpPr>
        <p:spPr>
          <a:xfrm>
            <a:off x="8598816" y="283922"/>
            <a:ext cx="216304" cy="6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7" name="Google Shape;107;p41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600"/>
              <a:buFont typeface="Raleway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41"/>
          <p:cNvSpPr txBox="1">
            <a:spLocks noGrp="1"/>
          </p:cNvSpPr>
          <p:nvPr>
            <p:ph type="sldNum" idx="12"/>
          </p:nvPr>
        </p:nvSpPr>
        <p:spPr>
          <a:xfrm>
            <a:off x="8748197" y="4779029"/>
            <a:ext cx="336808" cy="33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DEE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32" descr="Google Shape;10;p2"/>
          <p:cNvPicPr preferRelativeResize="0"/>
          <p:nvPr/>
        </p:nvPicPr>
        <p:blipFill rotWithShape="1">
          <a:blip r:embed="rId19">
            <a:alphaModFix/>
          </a:blip>
          <a:srcRect t="21799" b="23590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32"/>
          <p:cNvSpPr/>
          <p:nvPr/>
        </p:nvSpPr>
        <p:spPr>
          <a:xfrm>
            <a:off x="0" y="-2"/>
            <a:ext cx="9144000" cy="48780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" name="Google Shape;8;p32"/>
          <p:cNvGrpSpPr/>
          <p:nvPr/>
        </p:nvGrpSpPr>
        <p:grpSpPr>
          <a:xfrm>
            <a:off x="830387" y="1191250"/>
            <a:ext cx="745775" cy="45836"/>
            <a:chOff x="-1" y="-2"/>
            <a:chExt cx="745773" cy="45834"/>
          </a:xfrm>
        </p:grpSpPr>
        <p:sp>
          <p:nvSpPr>
            <p:cNvPr id="9" name="Google Shape;9;p32"/>
            <p:cNvSpPr/>
            <p:nvPr/>
          </p:nvSpPr>
          <p:spPr>
            <a:xfrm rot="-5400000">
              <a:off x="536422" y="-163518"/>
              <a:ext cx="45833" cy="37286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0;p32"/>
            <p:cNvSpPr/>
            <p:nvPr/>
          </p:nvSpPr>
          <p:spPr>
            <a:xfrm rot="-5400000">
              <a:off x="165091" y="-165093"/>
              <a:ext cx="45833" cy="376017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" name="Google Shape;11;p32"/>
          <p:cNvSpPr txBox="1"/>
          <p:nvPr/>
        </p:nvSpPr>
        <p:spPr>
          <a:xfrm>
            <a:off x="226549" y="103573"/>
            <a:ext cx="998102" cy="271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Raleway"/>
              <a:buNone/>
            </a:pPr>
            <a:r>
              <a:rPr lang="ru-RU" sz="600" b="0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Конфиденциально</a:t>
            </a:r>
            <a:endParaRPr/>
          </a:p>
        </p:txBody>
      </p:sp>
      <p:sp>
        <p:nvSpPr>
          <p:cNvPr id="12" name="Google Shape;12;p32"/>
          <p:cNvSpPr txBox="1"/>
          <p:nvPr/>
        </p:nvSpPr>
        <p:spPr>
          <a:xfrm>
            <a:off x="1296766" y="103573"/>
            <a:ext cx="2100603" cy="271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Raleway"/>
              <a:buNone/>
            </a:pPr>
            <a:r>
              <a:rPr lang="ru-RU" sz="600" b="0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Создано для компании </a:t>
            </a:r>
            <a:r>
              <a:rPr lang="ru-RU" sz="600" b="1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[Название компании]</a:t>
            </a:r>
            <a:endParaRPr/>
          </a:p>
        </p:txBody>
      </p:sp>
      <p:sp>
        <p:nvSpPr>
          <p:cNvPr id="13" name="Google Shape;13;p32"/>
          <p:cNvSpPr txBox="1"/>
          <p:nvPr/>
        </p:nvSpPr>
        <p:spPr>
          <a:xfrm>
            <a:off x="8213935" y="103573"/>
            <a:ext cx="705904" cy="271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Raleway"/>
              <a:buNone/>
            </a:pPr>
            <a:r>
              <a:rPr lang="ru-RU" sz="600" b="0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Версия 1.0</a:t>
            </a:r>
            <a:endParaRPr/>
          </a:p>
        </p:txBody>
      </p:sp>
      <p:sp>
        <p:nvSpPr>
          <p:cNvPr id="14" name="Google Shape;14;p32"/>
          <p:cNvSpPr txBox="1">
            <a:spLocks noGrp="1"/>
          </p:cNvSpPr>
          <p:nvPr>
            <p:ph type="title"/>
          </p:nvPr>
        </p:nvSpPr>
        <p:spPr>
          <a:xfrm>
            <a:off x="729450" y="1322449"/>
            <a:ext cx="7688100" cy="1664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4200"/>
              <a:buFont typeface="Raleway"/>
              <a:buNone/>
              <a:defRPr sz="4200" b="1" i="0" u="none" strike="noStrike" cap="none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4200"/>
              <a:buFont typeface="Raleway"/>
              <a:buNone/>
              <a:defRPr sz="4200" b="1" i="0" u="none" strike="noStrike" cap="none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4200"/>
              <a:buFont typeface="Raleway"/>
              <a:buNone/>
              <a:defRPr sz="4200" b="1" i="0" u="none" strike="noStrike" cap="none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4200"/>
              <a:buFont typeface="Raleway"/>
              <a:buNone/>
              <a:defRPr sz="4200" b="1" i="0" u="none" strike="noStrike" cap="none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4200"/>
              <a:buFont typeface="Raleway"/>
              <a:buNone/>
              <a:defRPr sz="4200" b="1" i="0" u="none" strike="noStrike" cap="none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4200"/>
              <a:buFont typeface="Raleway"/>
              <a:buNone/>
              <a:defRPr sz="4200" b="1" i="0" u="none" strike="noStrike" cap="none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4200"/>
              <a:buFont typeface="Raleway"/>
              <a:buNone/>
              <a:defRPr sz="4200" b="1" i="0" u="none" strike="noStrike" cap="none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4200"/>
              <a:buFont typeface="Raleway"/>
              <a:buNone/>
              <a:defRPr sz="4200" b="1" i="0" u="none" strike="noStrike" cap="none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4200"/>
              <a:buFont typeface="Raleway"/>
              <a:buNone/>
              <a:defRPr sz="4200" b="1" i="0" u="none" strike="noStrike" cap="none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5" name="Google Shape;15;p32"/>
          <p:cNvSpPr txBox="1">
            <a:spLocks noGrp="1"/>
          </p:cNvSpPr>
          <p:nvPr>
            <p:ph type="body" idx="1"/>
          </p:nvPr>
        </p:nvSpPr>
        <p:spPr>
          <a:xfrm>
            <a:off x="729626" y="3172897"/>
            <a:ext cx="7688103" cy="5412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Char char="■"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Char char="●"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Char char="○"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Char char="■"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6" name="Google Shape;16;p32"/>
          <p:cNvSpPr txBox="1">
            <a:spLocks noGrp="1"/>
          </p:cNvSpPr>
          <p:nvPr>
            <p:ph type="sldNum" idx="12"/>
          </p:nvPr>
        </p:nvSpPr>
        <p:spPr>
          <a:xfrm>
            <a:off x="8748197" y="4779029"/>
            <a:ext cx="336808" cy="33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odioncode/Lesson27/blob/main/app/src/main/java/com/study/android/flow/MainActivity.kt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"/>
          <p:cNvSpPr txBox="1">
            <a:spLocks noGrp="1"/>
          </p:cNvSpPr>
          <p:nvPr>
            <p:ph type="title"/>
          </p:nvPr>
        </p:nvSpPr>
        <p:spPr>
          <a:xfrm>
            <a:off x="677725" y="1279000"/>
            <a:ext cx="7688100" cy="28467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ct val="76363"/>
              <a:buFont typeface="Raleway"/>
              <a:buNone/>
            </a:pPr>
            <a:r>
              <a:rPr lang="ru-RU">
                <a:solidFill>
                  <a:srgbClr val="F1C232"/>
                </a:solidFill>
              </a:rPr>
              <a:t>&lt;</a:t>
            </a:r>
            <a:r>
              <a:rPr lang="ru-RU">
                <a:solidFill>
                  <a:srgbClr val="1A1A1A"/>
                </a:solidFill>
              </a:rPr>
              <a:t>TeachMeSkills</a:t>
            </a:r>
            <a:r>
              <a:rPr lang="ru-RU">
                <a:solidFill>
                  <a:srgbClr val="F1C232"/>
                </a:solidFill>
              </a:rPr>
              <a:t>/&gt;</a:t>
            </a:r>
            <a:endParaRPr sz="55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ct val="100000"/>
              <a:buFont typeface="Raleway"/>
              <a:buNone/>
            </a:pPr>
            <a:endParaRPr sz="55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ct val="100000"/>
              <a:buFont typeface="Raleway"/>
              <a:buNone/>
            </a:pPr>
            <a:endParaRPr sz="55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ct val="100000"/>
              <a:buFont typeface="Raleway"/>
              <a:buNone/>
            </a:pPr>
            <a:endParaRPr sz="55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ct val="100000"/>
              <a:buFont typeface="Raleway"/>
              <a:buNone/>
            </a:pPr>
            <a:endParaRPr sz="55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ct val="100000"/>
              <a:buFont typeface="Raleway"/>
              <a:buNone/>
            </a:pPr>
            <a:endParaRPr sz="55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ct val="100000"/>
              <a:buFont typeface="Raleway"/>
              <a:buNone/>
            </a:pPr>
            <a:r>
              <a:rPr lang="ru-RU" sz="1200" b="0"/>
              <a:t>Школа программирования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ct val="100000"/>
              <a:buFont typeface="Raleway"/>
              <a:buNone/>
            </a:pPr>
            <a:r>
              <a:rPr lang="ru-RU" sz="1200"/>
              <a:t>teachmeskills.com</a:t>
            </a:r>
            <a:endParaRPr/>
          </a:p>
        </p:txBody>
      </p:sp>
      <p:pic>
        <p:nvPicPr>
          <p:cNvPr id="189" name="Google Shape;189;p1" descr="Google Shape;177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7725" y="1050400"/>
            <a:ext cx="1885951" cy="2286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0"/>
          <p:cNvSpPr txBox="1">
            <a:spLocks noGrp="1"/>
          </p:cNvSpPr>
          <p:nvPr>
            <p:ph type="title"/>
          </p:nvPr>
        </p:nvSpPr>
        <p:spPr>
          <a:xfrm>
            <a:off x="730723" y="1318649"/>
            <a:ext cx="7649952" cy="36032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Raleway"/>
              <a:buNone/>
            </a:pPr>
            <a:r>
              <a:rPr lang="ru-RU" sz="1900"/>
              <a:t>SharedFlow</a:t>
            </a:r>
            <a:br>
              <a:rPr lang="ru-RU"/>
            </a:br>
            <a:br>
              <a:rPr lang="ru-RU"/>
            </a:br>
            <a:r>
              <a:rPr lang="ru-RU" sz="1200" b="0"/>
              <a:t>Поток данных, который используется для многократного вещания данных нескольким подписчикам. Он представляет собой горячий поток, что значит, что SharedFlow не зависит от подписчиков и продолжает работать, даже если никто на него не подписан.</a:t>
            </a:r>
            <a:br>
              <a:rPr lang="ru-RU" sz="1200" b="0"/>
            </a:br>
            <a:r>
              <a:rPr lang="ru-RU" sz="1200"/>
              <a:t>Можно эмитить значения независимо от подписчиков.</a:t>
            </a:r>
            <a:br>
              <a:rPr lang="ru-RU" sz="1200"/>
            </a:br>
            <a:r>
              <a:rPr lang="ru-RU" sz="1200"/>
              <a:t>Не хранит последнее значение по умолчанию.</a:t>
            </a:r>
            <a:br>
              <a:rPr lang="ru-RU" sz="1200" b="0"/>
            </a:br>
            <a:endParaRPr sz="1200" b="0"/>
          </a:p>
        </p:txBody>
      </p:sp>
      <p:pic>
        <p:nvPicPr>
          <p:cNvPr id="248" name="Google Shape;248;p10" descr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1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567436" y="3650598"/>
            <a:ext cx="4578227" cy="1492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1"/>
          <p:cNvSpPr txBox="1">
            <a:spLocks noGrp="1"/>
          </p:cNvSpPr>
          <p:nvPr>
            <p:ph type="title"/>
          </p:nvPr>
        </p:nvSpPr>
        <p:spPr>
          <a:xfrm>
            <a:off x="730723" y="1318649"/>
            <a:ext cx="7649952" cy="36032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Raleway"/>
              <a:buNone/>
            </a:pPr>
            <a:r>
              <a:rPr lang="ru-RU" sz="1900"/>
              <a:t>SharedFlow. </a:t>
            </a:r>
            <a:r>
              <a:rPr lang="ru-RU" sz="1800"/>
              <a:t>Replay</a:t>
            </a:r>
            <a:br>
              <a:rPr lang="ru-RU"/>
            </a:br>
            <a:br>
              <a:rPr lang="ru-RU"/>
            </a:br>
            <a:r>
              <a:rPr lang="ru-RU" sz="1200"/>
              <a:t>replay</a:t>
            </a:r>
            <a:r>
              <a:rPr lang="ru-RU" sz="1200" b="0"/>
              <a:t> - Определяет количество последних значений, которые будут сохраняться и отправляться новым подписчикам при их подключении. Например, если replay = 1, каждый новый подписчик при подключении сразу получает последнее значение, даже если его эмиссия произошла до подписки. Это полезно для доставки критически важной информации, которая должна быть доступна всем подписчикам.</a:t>
            </a:r>
            <a:br>
              <a:rPr lang="ru-RU" sz="1200" b="0"/>
            </a:br>
            <a:br>
              <a:rPr lang="ru-RU" sz="1200" b="0"/>
            </a:br>
            <a:endParaRPr sz="1200" b="0"/>
          </a:p>
        </p:txBody>
      </p:sp>
      <p:pic>
        <p:nvPicPr>
          <p:cNvPr id="255" name="Google Shape;255;p11" descr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1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939321" y="3287317"/>
            <a:ext cx="4815046" cy="16345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2"/>
          <p:cNvSpPr txBox="1">
            <a:spLocks noGrp="1"/>
          </p:cNvSpPr>
          <p:nvPr>
            <p:ph type="title"/>
          </p:nvPr>
        </p:nvSpPr>
        <p:spPr>
          <a:xfrm>
            <a:off x="730723" y="1318649"/>
            <a:ext cx="7649952" cy="36032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Raleway"/>
              <a:buNone/>
            </a:pPr>
            <a:r>
              <a:rPr lang="ru-RU" sz="1900"/>
              <a:t>SharedFlow. </a:t>
            </a:r>
            <a:r>
              <a:rPr lang="ru-RU" sz="1800"/>
              <a:t>extraBufferCapacity</a:t>
            </a:r>
            <a:br>
              <a:rPr lang="ru-RU"/>
            </a:br>
            <a:br>
              <a:rPr lang="ru-RU"/>
            </a:br>
            <a:r>
              <a:rPr lang="ru-RU" sz="1200"/>
              <a:t>extraBufferCapacity</a:t>
            </a:r>
            <a:r>
              <a:rPr lang="ru-RU" sz="1200" b="0"/>
              <a:t> - Указывает, сколько дополнительных значений можно отправить в MutableSharedFlow, пока они ожидают получения подписчиками. Этот параметр добавляет буфер к значению replay, позволяя временно хранить больше значений, если поток данных быстрее, чем подписчики могут их обрабатывать. Например, если replay = 1 и extraBufferCapacity = 2, в буфере могут храниться три значения, что помогает избежать блокировки эмиттера при быстром потоке данных.</a:t>
            </a:r>
            <a:br>
              <a:rPr lang="ru-RU" sz="1200" b="0"/>
            </a:br>
            <a:br>
              <a:rPr lang="ru-RU" sz="1200" b="0"/>
            </a:br>
            <a:br>
              <a:rPr lang="ru-RU" sz="1200" b="0"/>
            </a:br>
            <a:endParaRPr sz="1200" b="0"/>
          </a:p>
        </p:txBody>
      </p:sp>
      <p:pic>
        <p:nvPicPr>
          <p:cNvPr id="262" name="Google Shape;262;p12" descr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1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567429" y="3451271"/>
            <a:ext cx="3165461" cy="15245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3"/>
          <p:cNvSpPr txBox="1">
            <a:spLocks noGrp="1"/>
          </p:cNvSpPr>
          <p:nvPr>
            <p:ph type="title"/>
          </p:nvPr>
        </p:nvSpPr>
        <p:spPr>
          <a:xfrm>
            <a:off x="730723" y="1318649"/>
            <a:ext cx="7649952" cy="36032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aleway"/>
              <a:buNone/>
            </a:pPr>
            <a:r>
              <a:rPr lang="ru-RU" sz="1900"/>
              <a:t>SharedFlow. </a:t>
            </a:r>
            <a:r>
              <a:rPr lang="ru-RU" sz="1800"/>
              <a:t>extraBufferCapacity</a:t>
            </a:r>
            <a:br>
              <a:rPr lang="ru-RU"/>
            </a:br>
            <a:br>
              <a:rPr lang="ru-RU"/>
            </a:br>
            <a:r>
              <a:rPr lang="ru-RU" sz="1200" b="1"/>
              <a:t>onBufferOverflow</a:t>
            </a:r>
            <a:r>
              <a:rPr lang="ru-RU" sz="1200"/>
              <a:t> - </a:t>
            </a:r>
            <a:r>
              <a:rPr lang="ru-RU" sz="1200" b="0"/>
              <a:t>Определяет, что делать при переполнении буфера.</a:t>
            </a:r>
            <a:br>
              <a:rPr lang="ru-RU" sz="1200" b="0"/>
            </a:br>
            <a:br>
              <a:rPr lang="ru-RU" sz="1200" b="0"/>
            </a:br>
            <a:r>
              <a:rPr lang="ru-RU" sz="1200" b="0" i="1"/>
              <a:t>BufferOverflow.SUSPEND </a:t>
            </a:r>
            <a:r>
              <a:rPr lang="ru-RU" sz="1200" b="0"/>
              <a:t>-  Приостанавливает эмиттер, пока в буфере не освободится место.</a:t>
            </a:r>
            <a:br>
              <a:rPr lang="ru-RU" sz="1200" b="0"/>
            </a:br>
            <a:r>
              <a:rPr lang="ru-RU" sz="1200" b="0" i="1"/>
              <a:t>BufferOverflow.DROP_OLDEST </a:t>
            </a:r>
            <a:r>
              <a:rPr lang="ru-RU" sz="1200" b="0"/>
              <a:t>- Удаляет самое старое значение в буфере, чтобы освободить место для нового.</a:t>
            </a:r>
            <a:br>
              <a:rPr lang="ru-RU" sz="1200" b="0"/>
            </a:br>
            <a:r>
              <a:rPr lang="ru-RU" sz="1200" b="0" i="1"/>
              <a:t>BufferOverflow.DROP_LATEST </a:t>
            </a:r>
            <a:r>
              <a:rPr lang="ru-RU" sz="1200" b="0"/>
              <a:t>- Отбрасывает новое значение, не добавляя его в буфер, если буфер заполнен.</a:t>
            </a:r>
            <a:br>
              <a:rPr lang="ru-RU" sz="1200" b="0"/>
            </a:br>
            <a:br>
              <a:rPr lang="ru-RU" sz="1200"/>
            </a:br>
            <a:br>
              <a:rPr lang="ru-RU" sz="1200" b="0"/>
            </a:br>
            <a:br>
              <a:rPr lang="ru-RU" sz="1200" b="0"/>
            </a:br>
            <a:br>
              <a:rPr lang="ru-RU" sz="1200" b="0"/>
            </a:br>
            <a:endParaRPr sz="1200" b="0"/>
          </a:p>
        </p:txBody>
      </p:sp>
      <p:pic>
        <p:nvPicPr>
          <p:cNvPr id="269" name="Google Shape;269;p13" descr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4"/>
          <p:cNvSpPr txBox="1">
            <a:spLocks noGrp="1"/>
          </p:cNvSpPr>
          <p:nvPr>
            <p:ph type="title"/>
          </p:nvPr>
        </p:nvSpPr>
        <p:spPr>
          <a:xfrm>
            <a:off x="730723" y="1318649"/>
            <a:ext cx="7649952" cy="36032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Raleway"/>
              <a:buNone/>
            </a:pPr>
            <a:r>
              <a:rPr lang="ru-RU" sz="1900"/>
              <a:t>StateFlow</a:t>
            </a:r>
            <a:br>
              <a:rPr lang="ru-RU"/>
            </a:br>
            <a:br>
              <a:rPr lang="ru-RU" sz="1200" b="0"/>
            </a:br>
            <a:r>
              <a:rPr lang="ru-RU" sz="1200" b="0"/>
              <a:t>Специальный тип потока, который предназначен для хранения и наблюдения за состоянием данных. Он является горячим потоком и всегда содержит одно текущее значение.</a:t>
            </a:r>
            <a:br>
              <a:rPr lang="ru-RU" sz="1200" b="0"/>
            </a:br>
            <a:br>
              <a:rPr lang="ru-RU" sz="1200" b="0"/>
            </a:br>
            <a:r>
              <a:rPr lang="ru-RU" sz="1200"/>
              <a:t>Каждый новый подписчик сразу получает текущее значение.</a:t>
            </a:r>
            <a:br>
              <a:rPr lang="ru-RU" sz="1200"/>
            </a:br>
            <a:r>
              <a:rPr lang="ru-RU" sz="1200"/>
              <a:t>Горячий поток, всегда хранит последнее значение (как LiveData).</a:t>
            </a:r>
            <a:br>
              <a:rPr lang="ru-RU" sz="1200" b="0"/>
            </a:br>
            <a:endParaRPr sz="1200" b="0"/>
          </a:p>
        </p:txBody>
      </p:sp>
      <p:pic>
        <p:nvPicPr>
          <p:cNvPr id="275" name="Google Shape;275;p14" descr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312960" y="3382794"/>
            <a:ext cx="5628530" cy="15929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5"/>
          <p:cNvSpPr txBox="1">
            <a:spLocks noGrp="1"/>
          </p:cNvSpPr>
          <p:nvPr>
            <p:ph type="title"/>
          </p:nvPr>
        </p:nvSpPr>
        <p:spPr>
          <a:xfrm>
            <a:off x="730723" y="1318649"/>
            <a:ext cx="7649952" cy="36032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Raleway"/>
              <a:buNone/>
            </a:pPr>
            <a:r>
              <a:rPr lang="ru-RU" sz="1900"/>
              <a:t>Channel</a:t>
            </a:r>
            <a:br>
              <a:rPr lang="ru-RU"/>
            </a:br>
            <a:br>
              <a:rPr lang="ru-RU"/>
            </a:br>
            <a:r>
              <a:rPr lang="ru-RU" sz="1200" b="0"/>
              <a:t>Поток для обмена данными между корутинами (producer-consumer).</a:t>
            </a:r>
            <a:br>
              <a:rPr lang="ru-RU" sz="1200" b="0"/>
            </a:br>
            <a:r>
              <a:rPr lang="ru-RU" sz="1200" b="0"/>
              <a:t>Можно отправлять и получать значения вручную.</a:t>
            </a:r>
            <a:br>
              <a:rPr lang="ru-RU" sz="1200" b="0"/>
            </a:br>
            <a:r>
              <a:rPr lang="ru-RU" sz="1200" b="0"/>
              <a:t>По сути — “очередь” между отправителем и получателем.</a:t>
            </a:r>
            <a:br>
              <a:rPr lang="ru-RU" sz="1200" b="0"/>
            </a:br>
            <a:br>
              <a:rPr lang="ru-RU" sz="1200" b="0"/>
            </a:br>
            <a:endParaRPr sz="1200" b="0"/>
          </a:p>
        </p:txBody>
      </p:sp>
      <p:pic>
        <p:nvPicPr>
          <p:cNvPr id="282" name="Google Shape;282;p15" descr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1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85800" y="3120252"/>
            <a:ext cx="7772400" cy="15275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6"/>
          <p:cNvSpPr txBox="1">
            <a:spLocks noGrp="1"/>
          </p:cNvSpPr>
          <p:nvPr>
            <p:ph type="title"/>
          </p:nvPr>
        </p:nvSpPr>
        <p:spPr>
          <a:xfrm>
            <a:off x="730723" y="1318649"/>
            <a:ext cx="7649952" cy="36032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Raleway"/>
              <a:buNone/>
            </a:pPr>
            <a:r>
              <a:rPr lang="ru-RU" sz="1900"/>
              <a:t>Mutex</a:t>
            </a:r>
            <a:br>
              <a:rPr lang="ru-RU"/>
            </a:br>
            <a:br>
              <a:rPr lang="ru-RU"/>
            </a:br>
            <a:r>
              <a:rPr lang="ru-RU" sz="1200" b="0"/>
              <a:t>Механизм синхронизации, который позволяет управлять доступом к разделяемым ресурсам между корутинами. Он блокирует доступ к ресурсу, пока один поток или корутина его не освободит.</a:t>
            </a:r>
            <a:br>
              <a:rPr lang="ru-RU" sz="1200" b="0"/>
            </a:br>
            <a:r>
              <a:rPr lang="ru-RU" sz="1200"/>
              <a:t>Почему synchronized не будет работать в корутинах?</a:t>
            </a:r>
            <a:br>
              <a:rPr lang="ru-RU" sz="1200"/>
            </a:br>
            <a:r>
              <a:rPr lang="ru-RU" sz="1200"/>
              <a:t>Что будет если внутри synchronized вызвать suspend-функцию?</a:t>
            </a:r>
            <a:br>
              <a:rPr lang="ru-RU" sz="1200" b="0"/>
            </a:br>
            <a:endParaRPr sz="1200" b="0"/>
          </a:p>
        </p:txBody>
      </p:sp>
      <p:pic>
        <p:nvPicPr>
          <p:cNvPr id="289" name="Google Shape;289;p16" descr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2493" y="3260035"/>
            <a:ext cx="3518424" cy="171573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Google Shape;291;p1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528089" y="3340451"/>
            <a:ext cx="3353518" cy="16353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17"/>
          <p:cNvSpPr txBox="1">
            <a:spLocks noGrp="1"/>
          </p:cNvSpPr>
          <p:nvPr>
            <p:ph type="body" idx="1"/>
          </p:nvPr>
        </p:nvSpPr>
        <p:spPr>
          <a:xfrm>
            <a:off x="965097" y="1732208"/>
            <a:ext cx="6037601" cy="23356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 sz="1200">
                <a:latin typeface="Raleway"/>
                <a:ea typeface="Raleway"/>
                <a:cs typeface="Raleway"/>
                <a:sym typeface="Raleway"/>
              </a:rPr>
              <a:t>Observable и Observer</a:t>
            </a:r>
            <a:endParaRPr/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/>
              <a:t>Холодные и горячие потоки</a:t>
            </a:r>
            <a:endParaRPr/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/>
              <a:t>Flow, SharedFlow, StateFlow, Channel</a:t>
            </a:r>
            <a:endParaRPr/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r>
              <a:rPr lang="ru-RU" sz="1700" b="1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Операторы</a:t>
            </a:r>
            <a:endParaRPr sz="1700" b="1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297" name="Google Shape;297;p17" descr="Google Shape;433;p5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4125" y="1057275"/>
            <a:ext cx="1943101" cy="31432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17"/>
          <p:cNvSpPr/>
          <p:nvPr/>
        </p:nvSpPr>
        <p:spPr>
          <a:xfrm rot="5400000">
            <a:off x="908995" y="2730483"/>
            <a:ext cx="112204" cy="107104"/>
          </a:xfrm>
          <a:prstGeom prst="triangle">
            <a:avLst>
              <a:gd name="adj" fmla="val 50000"/>
            </a:avLst>
          </a:prstGeom>
          <a:solidFill>
            <a:srgbClr val="1A1A1A"/>
          </a:solidFill>
          <a:ln w="9525" cap="flat" cmpd="sng">
            <a:solidFill>
              <a:srgbClr val="1A1A1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18"/>
          <p:cNvSpPr txBox="1">
            <a:spLocks noGrp="1"/>
          </p:cNvSpPr>
          <p:nvPr>
            <p:ph type="title"/>
          </p:nvPr>
        </p:nvSpPr>
        <p:spPr>
          <a:xfrm>
            <a:off x="730723" y="1318649"/>
            <a:ext cx="7649952" cy="36032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Raleway"/>
              <a:buNone/>
            </a:pPr>
            <a:r>
              <a:rPr lang="ru-RU" sz="2000"/>
              <a:t>Какие есть типы функций над потоками?</a:t>
            </a:r>
            <a:br>
              <a:rPr lang="ru-RU"/>
            </a:br>
            <a:br>
              <a:rPr lang="ru-RU"/>
            </a:br>
            <a:r>
              <a:rPr lang="ru-RU" sz="1200" b="0"/>
              <a:t>В зависимости от того, возвращают они конкретное значение или обработанный поток функции делятся на: </a:t>
            </a:r>
            <a:r>
              <a:rPr lang="ru-RU" sz="1200"/>
              <a:t>терминальные и промежуточные. </a:t>
            </a:r>
            <a:br>
              <a:rPr lang="ru-RU" sz="1200" b="0"/>
            </a:br>
            <a:r>
              <a:rPr lang="ru-RU" sz="1200"/>
              <a:t>Терминальные функции </a:t>
            </a:r>
            <a:r>
              <a:rPr lang="ru-RU" sz="1200" b="0"/>
              <a:t>потоков представляют suspend-функции, которые позволяют получать объекты из потока или возвращают какое-то конечное значение: </a:t>
            </a:r>
            <a:r>
              <a:rPr lang="ru-RU" sz="1200" b="0" i="1"/>
              <a:t>collect toList toSet first firstOrNull last lastOrNull single singleOrNull count reduce fold</a:t>
            </a:r>
            <a:r>
              <a:rPr lang="ru-RU" sz="1200" b="0"/>
              <a:t>. </a:t>
            </a:r>
            <a:br>
              <a:rPr lang="ru-RU" sz="1200" b="0"/>
            </a:br>
            <a:r>
              <a:rPr lang="ru-RU" sz="1200"/>
              <a:t>Промежуточные функции </a:t>
            </a:r>
            <a:r>
              <a:rPr lang="ru-RU" sz="1200" b="0"/>
              <a:t>не являются suspend, принимают поток и возвращают обработанный поток: </a:t>
            </a:r>
            <a:r>
              <a:rPr lang="ru-RU" sz="1200" b="0" i="1"/>
              <a:t>combine drop filter filterNot filterNotNull map onEach take transform zip</a:t>
            </a:r>
            <a:r>
              <a:rPr lang="ru-RU" sz="1200" b="0"/>
              <a:t>.</a:t>
            </a:r>
            <a:br>
              <a:rPr lang="ru-RU" sz="1200" b="0"/>
            </a:br>
            <a:endParaRPr sz="1200" b="0"/>
          </a:p>
        </p:txBody>
      </p:sp>
      <p:pic>
        <p:nvPicPr>
          <p:cNvPr id="304" name="Google Shape;304;p18" descr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19"/>
          <p:cNvSpPr txBox="1">
            <a:spLocks noGrp="1"/>
          </p:cNvSpPr>
          <p:nvPr>
            <p:ph type="title"/>
          </p:nvPr>
        </p:nvSpPr>
        <p:spPr>
          <a:xfrm>
            <a:off x="730723" y="1318649"/>
            <a:ext cx="7649952" cy="36032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000"/>
              <a:buFont typeface="Raleway"/>
              <a:buNone/>
            </a:pPr>
            <a:r>
              <a:rPr lang="ru-RU" sz="2000"/>
              <a:t>Какие есть способы объединить 2 источника данных в Flow?</a:t>
            </a:r>
            <a:br>
              <a:rPr lang="ru-RU"/>
            </a:br>
            <a:br>
              <a:rPr lang="ru-RU" sz="1200" b="0"/>
            </a:br>
            <a:r>
              <a:rPr lang="ru-RU" sz="1200" b="0"/>
              <a:t>• combine объединяет последние значения из двух Flow и эмитит пары значений, когда один из них обновляется.</a:t>
            </a:r>
            <a:br>
              <a:rPr lang="ru-RU" sz="1200" b="0"/>
            </a:br>
            <a:r>
              <a:rPr lang="ru-RU" sz="1200" b="0"/>
              <a:t>• zip объединяет Flow, эмитируя пары значений, только когда оба источника испускают новые значения одновременно.</a:t>
            </a:r>
            <a:br>
              <a:rPr lang="ru-RU" sz="1200" b="0"/>
            </a:br>
            <a:br>
              <a:rPr lang="ru-RU" sz="1200" b="0"/>
            </a:br>
            <a:endParaRPr sz="1200" b="0"/>
          </a:p>
        </p:txBody>
      </p:sp>
      <p:pic>
        <p:nvPicPr>
          <p:cNvPr id="310" name="Google Shape;310;p19" descr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"/>
          <p:cNvSpPr txBox="1">
            <a:spLocks noGrp="1"/>
          </p:cNvSpPr>
          <p:nvPr>
            <p:ph type="title"/>
          </p:nvPr>
        </p:nvSpPr>
        <p:spPr>
          <a:xfrm>
            <a:off x="677725" y="1279000"/>
            <a:ext cx="7688100" cy="28467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900"/>
              <a:buFont typeface="Raleway"/>
              <a:buNone/>
            </a:pPr>
            <a:r>
              <a:rPr lang="ru-RU"/>
              <a:t>курс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4200"/>
              <a:buFont typeface="Raleway"/>
              <a:buNone/>
            </a:pPr>
            <a:r>
              <a:rPr lang="ru-RU"/>
              <a:t>Android разработчик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4200"/>
              <a:buFont typeface="Raleway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ts val="1500"/>
              <a:buFont typeface="Raleway"/>
              <a:buNone/>
            </a:pPr>
            <a:r>
              <a:rPr lang="ru-RU"/>
              <a:t>Занятие 27. Kotlin Coroutines. 2 часть</a:t>
            </a:r>
            <a:endParaRPr/>
          </a:p>
        </p:txBody>
      </p:sp>
      <p:pic>
        <p:nvPicPr>
          <p:cNvPr id="195" name="Google Shape;195;p2" descr="Google Shape;183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7725" y="1109650"/>
            <a:ext cx="1885951" cy="228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0"/>
          <p:cNvSpPr txBox="1">
            <a:spLocks noGrp="1"/>
          </p:cNvSpPr>
          <p:nvPr>
            <p:ph type="title"/>
          </p:nvPr>
        </p:nvSpPr>
        <p:spPr>
          <a:xfrm>
            <a:off x="730723" y="1318649"/>
            <a:ext cx="7649952" cy="36032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Raleway"/>
              <a:buNone/>
            </a:pPr>
            <a:r>
              <a:rPr lang="ru-RU" sz="1900"/>
              <a:t>Combine</a:t>
            </a:r>
            <a:br>
              <a:rPr lang="ru-RU"/>
            </a:br>
            <a:br>
              <a:rPr lang="ru-RU"/>
            </a:br>
            <a:r>
              <a:rPr lang="ru-RU" sz="1200" b="0"/>
              <a:t>Оператор, который позволяет “смешивать” значения из нескольких потоков.</a:t>
            </a:r>
            <a:br>
              <a:rPr lang="ru-RU" sz="1200" b="0"/>
            </a:br>
            <a:r>
              <a:rPr lang="ru-RU" sz="1200" b="0"/>
              <a:t>Каждый раз, когда любой из потоков эмитит новое значение, вызывается combine-блок.</a:t>
            </a:r>
            <a:br>
              <a:rPr lang="ru-RU" sz="1200" b="0"/>
            </a:br>
            <a:endParaRPr sz="1200" b="0"/>
          </a:p>
        </p:txBody>
      </p:sp>
      <p:pic>
        <p:nvPicPr>
          <p:cNvPr id="316" name="Google Shape;316;p20" descr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Google Shape;317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85800" y="2893756"/>
            <a:ext cx="7772400" cy="18208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1"/>
          <p:cNvSpPr txBox="1">
            <a:spLocks noGrp="1"/>
          </p:cNvSpPr>
          <p:nvPr>
            <p:ph type="title"/>
          </p:nvPr>
        </p:nvSpPr>
        <p:spPr>
          <a:xfrm>
            <a:off x="730723" y="1318649"/>
            <a:ext cx="7649952" cy="36032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Raleway"/>
              <a:buNone/>
            </a:pPr>
            <a:r>
              <a:rPr lang="ru-RU" sz="1900"/>
              <a:t>Zip</a:t>
            </a:r>
            <a:br>
              <a:rPr lang="ru-RU"/>
            </a:br>
            <a:br>
              <a:rPr lang="ru-RU"/>
            </a:br>
            <a:r>
              <a:rPr lang="ru-RU" sz="1200" b="0"/>
              <a:t>zip объединяет Flow, эмитируя пары значений, только когда оба источника испускают новые значения одновременно</a:t>
            </a:r>
            <a:endParaRPr sz="1200" b="0"/>
          </a:p>
        </p:txBody>
      </p:sp>
      <p:pic>
        <p:nvPicPr>
          <p:cNvPr id="323" name="Google Shape;323;p21" descr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  <p:pic>
        <p:nvPicPr>
          <p:cNvPr id="324" name="Google Shape;324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227545" y="2846263"/>
            <a:ext cx="4656307" cy="20755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2"/>
          <p:cNvSpPr txBox="1">
            <a:spLocks noGrp="1"/>
          </p:cNvSpPr>
          <p:nvPr>
            <p:ph type="body" idx="1"/>
          </p:nvPr>
        </p:nvSpPr>
        <p:spPr>
          <a:xfrm>
            <a:off x="3435648" y="2121149"/>
            <a:ext cx="2272704" cy="901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41"/>
              <a:buNone/>
            </a:pPr>
            <a:r>
              <a:rPr lang="ru-RU" sz="3041" b="1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Практика</a:t>
            </a:r>
            <a:endParaRPr sz="3041" b="1" i="0" u="none" strike="noStrike" cap="non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330" name="Google Shape;330;p22" descr="Google Shape;524;p6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23"/>
          <p:cNvSpPr txBox="1">
            <a:spLocks noGrp="1"/>
          </p:cNvSpPr>
          <p:nvPr>
            <p:ph type="title"/>
          </p:nvPr>
        </p:nvSpPr>
        <p:spPr>
          <a:xfrm>
            <a:off x="730722" y="1318649"/>
            <a:ext cx="6533337" cy="3491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"/>
              <a:buNone/>
            </a:pPr>
            <a:r>
              <a:rPr lang="ru-RU" dirty="0"/>
              <a:t>Задачи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aleway"/>
              <a:buNone/>
            </a:pPr>
            <a:r>
              <a:rPr lang="ru-RU" dirty="0"/>
              <a:t>Задача 1: </a:t>
            </a:r>
            <a:r>
              <a:rPr lang="ru-RU" dirty="0">
                <a:hlinkClick r:id="rId3"/>
              </a:rPr>
              <a:t>Блок задач что произойдет в результате выполнения кода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Raleway"/>
              <a:buNone/>
            </a:pPr>
            <a:endParaRPr b="0" i="1" dirty="0"/>
          </a:p>
          <a:p>
            <a:pPr marL="97455" lvl="0" indent="-97455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Raleway"/>
              <a:buNone/>
            </a:pPr>
            <a:endParaRPr b="0" i="1" dirty="0"/>
          </a:p>
          <a:p>
            <a:pPr marL="0" lvl="0" indent="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Raleway"/>
              <a:buNone/>
            </a:pPr>
            <a:r>
              <a:rPr lang="ru-RU" dirty="0"/>
              <a:t> </a:t>
            </a:r>
            <a:endParaRPr dirty="0"/>
          </a:p>
        </p:txBody>
      </p:sp>
      <p:pic>
        <p:nvPicPr>
          <p:cNvPr id="336" name="Google Shape;336;p23" descr="Google Shape;203;p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4"/>
          <p:cNvSpPr txBox="1">
            <a:spLocks noGrp="1"/>
          </p:cNvSpPr>
          <p:nvPr>
            <p:ph type="title"/>
          </p:nvPr>
        </p:nvSpPr>
        <p:spPr>
          <a:xfrm>
            <a:off x="730722" y="1318649"/>
            <a:ext cx="6533337" cy="3491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"/>
              <a:buNone/>
            </a:pPr>
            <a:r>
              <a:rPr lang="ru-RU"/>
              <a:t>Задачи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aleway"/>
              <a:buNone/>
            </a:pPr>
            <a:r>
              <a:rPr lang="ru-RU"/>
              <a:t>Задача 2: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aleway"/>
              <a:buNone/>
            </a:pPr>
            <a:br>
              <a:rPr lang="ru-RU"/>
            </a:br>
            <a:r>
              <a:rPr lang="ru-RU"/>
              <a:t>Создай Flow из целых чисел от 1 до 10.  </a:t>
            </a:r>
            <a:br>
              <a:rPr lang="ru-RU"/>
            </a:br>
            <a:r>
              <a:rPr lang="ru-RU"/>
              <a:t>- Отфильтруй только чётные числа.</a:t>
            </a:r>
            <a:br>
              <a:rPr lang="ru-RU"/>
            </a:br>
            <a:r>
              <a:rPr lang="ru-RU"/>
              <a:t>- К каждому чётному прибавь 100.</a:t>
            </a:r>
            <a:br>
              <a:rPr lang="ru-RU"/>
            </a:br>
            <a:r>
              <a:rPr lang="ru-RU"/>
              <a:t>- Выведи результат в лог.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Raleway"/>
              <a:buNone/>
            </a:pPr>
            <a:endParaRPr b="0" i="1"/>
          </a:p>
          <a:p>
            <a:pPr marL="97455" lvl="0" indent="-97455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Raleway"/>
              <a:buNone/>
            </a:pPr>
            <a:endParaRPr b="0" i="1"/>
          </a:p>
          <a:p>
            <a:pPr marL="0" lvl="0" indent="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Raleway"/>
              <a:buNone/>
            </a:pPr>
            <a:r>
              <a:rPr lang="ru-RU"/>
              <a:t> </a:t>
            </a:r>
            <a:endParaRPr/>
          </a:p>
        </p:txBody>
      </p:sp>
      <p:pic>
        <p:nvPicPr>
          <p:cNvPr id="342" name="Google Shape;342;p24" descr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5"/>
          <p:cNvSpPr txBox="1">
            <a:spLocks noGrp="1"/>
          </p:cNvSpPr>
          <p:nvPr>
            <p:ph type="title"/>
          </p:nvPr>
        </p:nvSpPr>
        <p:spPr>
          <a:xfrm>
            <a:off x="730722" y="1318649"/>
            <a:ext cx="6533337" cy="3491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"/>
              <a:buNone/>
            </a:pPr>
            <a:r>
              <a:rPr lang="ru-RU"/>
              <a:t>Задачи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aleway"/>
              <a:buNone/>
            </a:pPr>
            <a:r>
              <a:rPr lang="ru-RU"/>
              <a:t>Задача 3:</a:t>
            </a:r>
            <a:br>
              <a:rPr lang="ru-RU"/>
            </a:br>
            <a:br>
              <a:rPr lang="ru-RU"/>
            </a:br>
            <a:r>
              <a:rPr lang="ru-RU" b="0"/>
              <a:t>Даны два Flow:  </a:t>
            </a:r>
            <a:br>
              <a:rPr lang="ru-RU" b="0"/>
            </a:br>
            <a:r>
              <a:rPr lang="ru-RU" b="0"/>
              <a:t>- Flow с именами: ["Tom", "Jerry", "Spike"]</a:t>
            </a:r>
            <a:br>
              <a:rPr lang="ru-RU" b="0"/>
            </a:br>
            <a:r>
              <a:rPr lang="ru-RU" b="0"/>
              <a:t>- Flow с возрастами: [3, 4, 5]</a:t>
            </a:r>
            <a:br>
              <a:rPr lang="ru-RU" b="0"/>
            </a:br>
            <a:r>
              <a:rPr lang="ru-RU" b="0"/>
              <a:t>Объедини их оператором zip, чтобы получить строки вида "Tom – 3 y.o", и выведи в лог.</a:t>
            </a:r>
            <a:br>
              <a:rPr lang="ru-RU"/>
            </a:br>
            <a:endParaRPr/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Raleway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Raleway"/>
              <a:buNone/>
            </a:pPr>
            <a:endParaRPr b="0" i="1"/>
          </a:p>
          <a:p>
            <a:pPr marL="97455" lvl="0" indent="-97455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Raleway"/>
              <a:buNone/>
            </a:pPr>
            <a:endParaRPr b="0" i="1"/>
          </a:p>
          <a:p>
            <a:pPr marL="0" lvl="0" indent="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Raleway"/>
              <a:buNone/>
            </a:pPr>
            <a:r>
              <a:rPr lang="ru-RU"/>
              <a:t> </a:t>
            </a:r>
            <a:endParaRPr/>
          </a:p>
        </p:txBody>
      </p:sp>
      <p:pic>
        <p:nvPicPr>
          <p:cNvPr id="348" name="Google Shape;348;p25" descr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26"/>
          <p:cNvSpPr txBox="1">
            <a:spLocks noGrp="1"/>
          </p:cNvSpPr>
          <p:nvPr>
            <p:ph type="title"/>
          </p:nvPr>
        </p:nvSpPr>
        <p:spPr>
          <a:xfrm>
            <a:off x="730722" y="1318649"/>
            <a:ext cx="6533337" cy="3491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"/>
              <a:buNone/>
            </a:pPr>
            <a:r>
              <a:rPr lang="ru-RU"/>
              <a:t>Задачи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aleway"/>
              <a:buNone/>
            </a:pPr>
            <a:r>
              <a:rPr lang="ru-RU"/>
              <a:t>Задача 4:</a:t>
            </a:r>
            <a:br>
              <a:rPr lang="ru-RU"/>
            </a:br>
            <a:br>
              <a:rPr lang="ru-RU"/>
            </a:br>
            <a:r>
              <a:rPr lang="ru-RU" b="0"/>
              <a:t>Создай Flow, который эмитит значения при каждом нажатии кнопки (можно просто имитировать события с помощью flow { ... } и emit).  </a:t>
            </a:r>
            <a:br>
              <a:rPr lang="ru-RU" b="0"/>
            </a:br>
            <a:r>
              <a:rPr lang="ru-RU" b="0"/>
              <a:t>Добавь оператор debounce(500), чтобы обработка происходила только если между нажатиями прошло больше полсекунды.  </a:t>
            </a:r>
            <a:br>
              <a:rPr lang="ru-RU" b="0"/>
            </a:br>
            <a:r>
              <a:rPr lang="ru-RU" b="0"/>
              <a:t>В лог выведи сообщение "Button clicked" только после debounce.</a:t>
            </a:r>
            <a:endParaRPr b="0" i="1"/>
          </a:p>
          <a:p>
            <a:pPr marL="0" lvl="0" indent="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Raleway"/>
              <a:buNone/>
            </a:pPr>
            <a:r>
              <a:rPr lang="ru-RU"/>
              <a:t> </a:t>
            </a:r>
            <a:endParaRPr/>
          </a:p>
        </p:txBody>
      </p:sp>
      <p:pic>
        <p:nvPicPr>
          <p:cNvPr id="354" name="Google Shape;354;p26" descr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27"/>
          <p:cNvSpPr txBox="1">
            <a:spLocks noGrp="1"/>
          </p:cNvSpPr>
          <p:nvPr>
            <p:ph type="title"/>
          </p:nvPr>
        </p:nvSpPr>
        <p:spPr>
          <a:xfrm>
            <a:off x="730722" y="1318650"/>
            <a:ext cx="3893406" cy="600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300"/>
              <a:buFont typeface="Raleway"/>
              <a:buNone/>
            </a:pPr>
            <a:r>
              <a:rPr lang="ru-RU" sz="1300"/>
              <a:t>Q&amp;A</a:t>
            </a:r>
            <a:endParaRPr/>
          </a:p>
        </p:txBody>
      </p:sp>
      <p:sp>
        <p:nvSpPr>
          <p:cNvPr id="360" name="Google Shape;360;p27"/>
          <p:cNvSpPr txBox="1">
            <a:spLocks noGrp="1"/>
          </p:cNvSpPr>
          <p:nvPr>
            <p:ph type="body" idx="1"/>
          </p:nvPr>
        </p:nvSpPr>
        <p:spPr>
          <a:xfrm>
            <a:off x="2625299" y="2121149"/>
            <a:ext cx="3893402" cy="901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 fontScale="92500"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ru-RU" sz="3041" b="1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Домашнее задание</a:t>
            </a:r>
            <a:endParaRPr/>
          </a:p>
        </p:txBody>
      </p:sp>
      <p:pic>
        <p:nvPicPr>
          <p:cNvPr id="361" name="Google Shape;361;p27" descr="Google Shape;524;p6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28"/>
          <p:cNvSpPr txBox="1">
            <a:spLocks noGrp="1"/>
          </p:cNvSpPr>
          <p:nvPr>
            <p:ph type="title"/>
          </p:nvPr>
        </p:nvSpPr>
        <p:spPr>
          <a:xfrm>
            <a:off x="730722" y="1318649"/>
            <a:ext cx="8198593" cy="3491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61538"/>
              <a:buFont typeface="Raleway"/>
              <a:buNone/>
            </a:pPr>
            <a:r>
              <a:rPr lang="ru-RU"/>
              <a:t>Задачи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ct val="78895"/>
              <a:buFont typeface="Raleway"/>
              <a:buNone/>
            </a:pPr>
            <a:r>
              <a:rPr lang="ru-RU"/>
              <a:t>Задача 1: </a:t>
            </a:r>
            <a:r>
              <a:rPr lang="ru-RU" sz="1200"/>
              <a:t>Экран ”Поиска": </a:t>
            </a:r>
            <a:endParaRPr sz="1521"/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Raleway"/>
              <a:buNone/>
            </a:pPr>
            <a:br>
              <a:rPr lang="ru-RU" sz="1300"/>
            </a:br>
            <a:r>
              <a:rPr lang="ru-RU" sz="1300"/>
              <a:t>Реализовать экран поиска по списку элементов с использованием Flow для обработки изменений текста,</a:t>
            </a:r>
            <a:br>
              <a:rPr lang="ru-RU" sz="1300"/>
            </a:br>
            <a:r>
              <a:rPr lang="ru-RU" sz="1300"/>
              <a:t>1. На экране должны быть:</a:t>
            </a:r>
            <a:br>
              <a:rPr lang="ru-RU" sz="1300"/>
            </a:br>
            <a:r>
              <a:rPr lang="ru-RU" sz="1300"/>
              <a:t>   - EditText для ввода поискового запроса.</a:t>
            </a:r>
            <a:br>
              <a:rPr lang="ru-RU" sz="1300"/>
            </a:br>
            <a:r>
              <a:rPr lang="ru-RU" sz="1300"/>
              <a:t>   - ProgressBar для отображения загрузки.</a:t>
            </a:r>
            <a:br>
              <a:rPr lang="ru-RU" sz="1300"/>
            </a:br>
            <a:r>
              <a:rPr lang="ru-RU" sz="1300"/>
              <a:t>   - RecyclerView для отображения результатов поиска.</a:t>
            </a:r>
            <a:br>
              <a:rPr lang="ru-RU" sz="1300"/>
            </a:br>
            <a:r>
              <a:rPr lang="ru-RU" sz="1300"/>
              <a:t>   - TextView для отображения ошибок или "нет результатов".</a:t>
            </a:r>
            <a:br>
              <a:rPr lang="ru-RU" sz="1300"/>
            </a:br>
            <a:r>
              <a:rPr lang="ru-RU" sz="1300"/>
              <a:t>2. Поиск должен срабатывать только если пользователь прекратил ввод на 300 мс и если введенный текст изменился</a:t>
            </a:r>
            <a:br>
              <a:rPr lang="ru-RU" sz="1300"/>
            </a:br>
            <a:br>
              <a:rPr lang="ru-RU" sz="1300"/>
            </a:br>
            <a:endParaRPr/>
          </a:p>
        </p:txBody>
      </p:sp>
      <p:pic>
        <p:nvPicPr>
          <p:cNvPr id="367" name="Google Shape;367;p28" descr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29"/>
          <p:cNvSpPr txBox="1">
            <a:spLocks noGrp="1"/>
          </p:cNvSpPr>
          <p:nvPr>
            <p:ph type="title"/>
          </p:nvPr>
        </p:nvSpPr>
        <p:spPr>
          <a:xfrm>
            <a:off x="730722" y="1318649"/>
            <a:ext cx="8198593" cy="3491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61538"/>
              <a:buFont typeface="Raleway"/>
              <a:buNone/>
            </a:pPr>
            <a:r>
              <a:rPr lang="ru-RU"/>
              <a:t>Задачи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ct val="78895"/>
              <a:buFont typeface="Raleway"/>
              <a:buNone/>
            </a:pPr>
            <a:r>
              <a:rPr lang="ru-RU"/>
              <a:t>Задача 1: </a:t>
            </a:r>
            <a:r>
              <a:rPr lang="ru-RU" sz="1200"/>
              <a:t>Экран ”Поиска": </a:t>
            </a:r>
            <a:endParaRPr sz="1521"/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Raleway"/>
              <a:buNone/>
            </a:pPr>
            <a:br>
              <a:rPr lang="ru-RU" sz="1300"/>
            </a:br>
            <a:r>
              <a:rPr lang="ru-RU" sz="1300"/>
              <a:t>3. Для каждого поискового запроса запускается имитация сетевого поиска (например, задержка через delay(1000)), после чего возвращается результат — список строк, содержащих поисковый запрос.</a:t>
            </a:r>
            <a:br>
              <a:rPr lang="ru-RU" sz="1300"/>
            </a:br>
            <a:r>
              <a:rPr lang="ru-RU" sz="1300"/>
              <a:t>4. Если пользователь вводит новый текст до завершения предыдущего поиска, старый поиск отменяется и начинается новый.</a:t>
            </a:r>
            <a:br>
              <a:rPr lang="ru-RU" sz="1300"/>
            </a:br>
            <a:r>
              <a:rPr lang="ru-RU" sz="1300"/>
              <a:t>5. Если результат пуст — вывести "Ничего не найдено".</a:t>
            </a:r>
            <a:br>
              <a:rPr lang="ru-RU" sz="1300"/>
            </a:br>
            <a:r>
              <a:rPr lang="ru-RU" sz="1300"/>
              <a:t>6. Если произошла ошибка (например, искусственно выбрасываемое исключение при определённом запросе) — отобразить сообщение об ошибке.</a:t>
            </a:r>
            <a:br>
              <a:rPr lang="ru-RU" sz="1300"/>
            </a:br>
            <a:br>
              <a:rPr lang="ru-RU" sz="1300"/>
            </a:br>
            <a:br>
              <a:rPr lang="ru-RU" sz="1300"/>
            </a:br>
            <a:endParaRPr/>
          </a:p>
        </p:txBody>
      </p:sp>
      <p:pic>
        <p:nvPicPr>
          <p:cNvPr id="373" name="Google Shape;373;p29" descr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"/>
          <p:cNvSpPr txBox="1">
            <a:spLocks noGrp="1"/>
          </p:cNvSpPr>
          <p:nvPr>
            <p:ph type="title"/>
          </p:nvPr>
        </p:nvSpPr>
        <p:spPr>
          <a:xfrm>
            <a:off x="730722" y="1318650"/>
            <a:ext cx="3893406" cy="600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300"/>
              <a:buFont typeface="Raleway"/>
              <a:buNone/>
            </a:pPr>
            <a:r>
              <a:rPr lang="ru-RU" sz="1300" b="1" i="0" u="none" strike="noStrike" cap="none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Агенда занятия</a:t>
            </a:r>
            <a:endParaRPr sz="1300" b="1" i="0" u="none" strike="noStrike" cap="none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1" name="Google Shape;201;p3"/>
          <p:cNvSpPr txBox="1">
            <a:spLocks noGrp="1"/>
          </p:cNvSpPr>
          <p:nvPr>
            <p:ph type="body" idx="1"/>
          </p:nvPr>
        </p:nvSpPr>
        <p:spPr>
          <a:xfrm>
            <a:off x="730721" y="1941072"/>
            <a:ext cx="5113487" cy="20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ru-RU">
                <a:latin typeface="Arial"/>
                <a:ea typeface="Arial"/>
                <a:cs typeface="Arial"/>
                <a:sym typeface="Arial"/>
              </a:rPr>
              <a:t>Понятия Observable и Observer</a:t>
            </a:r>
            <a:endParaRPr/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ru-RU">
                <a:latin typeface="Arial"/>
                <a:ea typeface="Arial"/>
                <a:cs typeface="Arial"/>
                <a:sym typeface="Arial"/>
              </a:rPr>
              <a:t>Холодные и горячие потоки</a:t>
            </a:r>
            <a:endParaRPr/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ru-RU">
                <a:latin typeface="Arial"/>
                <a:ea typeface="Arial"/>
                <a:cs typeface="Arial"/>
                <a:sym typeface="Arial"/>
              </a:rPr>
              <a:t>Flow, SharedFlow, StateFlow, Channel</a:t>
            </a:r>
            <a:endParaRPr/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ru-RU">
                <a:latin typeface="Arial"/>
                <a:ea typeface="Arial"/>
                <a:cs typeface="Arial"/>
                <a:sym typeface="Arial"/>
              </a:rPr>
              <a:t>Операторы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2" name="Google Shape;202;p3" descr="Google Shape;190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4125" y="1057275"/>
            <a:ext cx="1943101" cy="314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30"/>
          <p:cNvSpPr txBox="1">
            <a:spLocks noGrp="1"/>
          </p:cNvSpPr>
          <p:nvPr>
            <p:ph type="title"/>
          </p:nvPr>
        </p:nvSpPr>
        <p:spPr>
          <a:xfrm>
            <a:off x="730722" y="1318650"/>
            <a:ext cx="3893406" cy="600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300"/>
              <a:buFont typeface="Raleway"/>
              <a:buNone/>
            </a:pPr>
            <a:r>
              <a:rPr lang="ru-RU" sz="1300"/>
              <a:t>Q&amp;A</a:t>
            </a:r>
            <a:endParaRPr/>
          </a:p>
        </p:txBody>
      </p:sp>
      <p:sp>
        <p:nvSpPr>
          <p:cNvPr id="379" name="Google Shape;379;p30"/>
          <p:cNvSpPr txBox="1">
            <a:spLocks noGrp="1"/>
          </p:cNvSpPr>
          <p:nvPr>
            <p:ph type="body" idx="1"/>
          </p:nvPr>
        </p:nvSpPr>
        <p:spPr>
          <a:xfrm>
            <a:off x="2625299" y="2576034"/>
            <a:ext cx="3893402" cy="901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</a:pPr>
            <a:r>
              <a:rPr lang="ru-RU" sz="3900" b="1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Ваши вопросы</a:t>
            </a:r>
            <a:endParaRPr/>
          </a:p>
        </p:txBody>
      </p:sp>
      <p:pic>
        <p:nvPicPr>
          <p:cNvPr id="380" name="Google Shape;380;p30" descr="Google Shape;524;p6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31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099" cy="290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Raleway"/>
              <a:buNone/>
            </a:pPr>
            <a:r>
              <a:rPr lang="ru-RU" sz="4800">
                <a:solidFill>
                  <a:srgbClr val="000000"/>
                </a:solidFill>
              </a:rPr>
              <a:t>Спасибо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Raleway"/>
              <a:buNone/>
            </a:pP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Raleway"/>
              <a:buNone/>
            </a:pP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200"/>
              <a:buFont typeface="Raleway"/>
              <a:buNone/>
            </a:pPr>
            <a:r>
              <a:rPr lang="ru-RU" sz="1200">
                <a:solidFill>
                  <a:srgbClr val="F1C232"/>
                </a:solidFill>
              </a:rPr>
              <a:t>&lt;</a:t>
            </a:r>
            <a:r>
              <a:rPr lang="ru-RU">
                <a:solidFill>
                  <a:srgbClr val="1A1A1A"/>
                </a:solidFill>
              </a:rPr>
              <a:t>TeachMeSkills</a:t>
            </a:r>
            <a:r>
              <a:rPr lang="ru-RU" sz="1200">
                <a:solidFill>
                  <a:srgbClr val="F1C232"/>
                </a:solidFill>
              </a:rPr>
              <a:t>/&gt;</a:t>
            </a:r>
            <a:endParaRPr/>
          </a:p>
        </p:txBody>
      </p:sp>
      <p:pic>
        <p:nvPicPr>
          <p:cNvPr id="386" name="Google Shape;386;p31" descr="Google Shape;530;p6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29450" y="1122424"/>
            <a:ext cx="1885951" cy="2286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4"/>
          <p:cNvSpPr txBox="1">
            <a:spLocks noGrp="1"/>
          </p:cNvSpPr>
          <p:nvPr>
            <p:ph type="body" idx="1"/>
          </p:nvPr>
        </p:nvSpPr>
        <p:spPr>
          <a:xfrm>
            <a:off x="965097" y="1732208"/>
            <a:ext cx="6037601" cy="23356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r>
              <a:rPr lang="ru-RU"/>
              <a:t>Observable и Observer</a:t>
            </a:r>
            <a:endParaRPr/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/>
              <a:t>Холодные и горячие потоки</a:t>
            </a:r>
            <a:endParaRPr/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/>
              <a:t>Flow, SharedFlow, StateFlow, Channel</a:t>
            </a:r>
            <a:endParaRPr/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/>
              <a:t>Операторы</a:t>
            </a:r>
            <a:endParaRPr/>
          </a:p>
        </p:txBody>
      </p:sp>
      <p:pic>
        <p:nvPicPr>
          <p:cNvPr id="208" name="Google Shape;208;p4" descr="Google Shape;433;p5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4125" y="1057275"/>
            <a:ext cx="1943101" cy="314325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4"/>
          <p:cNvSpPr/>
          <p:nvPr/>
        </p:nvSpPr>
        <p:spPr>
          <a:xfrm rot="5400000">
            <a:off x="855443" y="1952545"/>
            <a:ext cx="112204" cy="107104"/>
          </a:xfrm>
          <a:prstGeom prst="triangle">
            <a:avLst>
              <a:gd name="adj" fmla="val 50000"/>
            </a:avLst>
          </a:prstGeom>
          <a:solidFill>
            <a:srgbClr val="1A1A1A"/>
          </a:solidFill>
          <a:ln w="9525" cap="flat" cmpd="sng">
            <a:solidFill>
              <a:srgbClr val="1A1A1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5"/>
          <p:cNvSpPr txBox="1">
            <a:spLocks noGrp="1"/>
          </p:cNvSpPr>
          <p:nvPr>
            <p:ph type="title"/>
          </p:nvPr>
        </p:nvSpPr>
        <p:spPr>
          <a:xfrm>
            <a:off x="730723" y="1318649"/>
            <a:ext cx="7649952" cy="36032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Raleway"/>
              <a:buNone/>
            </a:pPr>
            <a:r>
              <a:rPr lang="ru-RU" sz="1900"/>
              <a:t>Observable и Observer</a:t>
            </a:r>
            <a:br>
              <a:rPr lang="ru-RU"/>
            </a:br>
            <a:br>
              <a:rPr lang="ru-RU" sz="1200" b="0"/>
            </a:br>
            <a:r>
              <a:rPr lang="ru-RU" sz="1200" b="0"/>
              <a:t>Observable (наблюдаемый, “источник”) — объект, который поставляет (“эмитит”) данные или события по мере их появления.Observer (наблюдатель, “подписчик”) — объект, который “слушает” Observable, получая данные для обработки, когда те появляются.</a:t>
            </a:r>
            <a:br>
              <a:rPr lang="ru-RU" sz="1200" b="0"/>
            </a:br>
            <a:r>
              <a:rPr lang="ru-RU" sz="1200" b="0"/>
              <a:t>Представьте почтовую рассылку.</a:t>
            </a:r>
            <a:br>
              <a:rPr lang="ru-RU" sz="1200" b="0"/>
            </a:br>
            <a:r>
              <a:rPr lang="ru-RU" sz="1200" b="0"/>
              <a:t>- Observable — это служба рассылки новостей (источник событий). - Observer — это подписчик, который получает письма (реагирует на новые события).</a:t>
            </a:r>
            <a:endParaRPr sz="1200" b="0"/>
          </a:p>
        </p:txBody>
      </p:sp>
      <p:pic>
        <p:nvPicPr>
          <p:cNvPr id="215" name="Google Shape;215;p5" descr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6"/>
          <p:cNvSpPr txBox="1">
            <a:spLocks noGrp="1"/>
          </p:cNvSpPr>
          <p:nvPr>
            <p:ph type="body" idx="1"/>
          </p:nvPr>
        </p:nvSpPr>
        <p:spPr>
          <a:xfrm>
            <a:off x="965097" y="1732208"/>
            <a:ext cx="6037601" cy="23356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 sz="1200">
                <a:latin typeface="Raleway"/>
                <a:ea typeface="Raleway"/>
                <a:cs typeface="Raleway"/>
                <a:sym typeface="Raleway"/>
              </a:rPr>
              <a:t>Observable и Observer</a:t>
            </a:r>
            <a:endParaRPr/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r>
              <a:rPr lang="ru-RU" sz="1700" b="1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Холодные и горячие потоки</a:t>
            </a:r>
            <a:endParaRPr/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/>
              <a:t>Flow, SharedFlow, StateFlow, Channel</a:t>
            </a:r>
            <a:endParaRPr/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/>
              <a:t>Операторы</a:t>
            </a:r>
            <a:endParaRPr/>
          </a:p>
        </p:txBody>
      </p:sp>
      <p:pic>
        <p:nvPicPr>
          <p:cNvPr id="221" name="Google Shape;221;p6" descr="Google Shape;433;p5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4125" y="1057275"/>
            <a:ext cx="1943101" cy="314325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6"/>
          <p:cNvSpPr/>
          <p:nvPr/>
        </p:nvSpPr>
        <p:spPr>
          <a:xfrm rot="5400000">
            <a:off x="855443" y="2210466"/>
            <a:ext cx="112204" cy="107104"/>
          </a:xfrm>
          <a:prstGeom prst="triangle">
            <a:avLst>
              <a:gd name="adj" fmla="val 50000"/>
            </a:avLst>
          </a:prstGeom>
          <a:solidFill>
            <a:srgbClr val="1A1A1A"/>
          </a:solidFill>
          <a:ln w="9525" cap="flat" cmpd="sng">
            <a:solidFill>
              <a:srgbClr val="1A1A1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7"/>
          <p:cNvSpPr txBox="1">
            <a:spLocks noGrp="1"/>
          </p:cNvSpPr>
          <p:nvPr>
            <p:ph type="title"/>
          </p:nvPr>
        </p:nvSpPr>
        <p:spPr>
          <a:xfrm>
            <a:off x="730723" y="1318649"/>
            <a:ext cx="7649952" cy="36032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 fontScale="90000"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Raleway"/>
              <a:buNone/>
            </a:pPr>
            <a:r>
              <a:rPr lang="ru-RU" sz="1900"/>
              <a:t>Холодные и горячие потоки</a:t>
            </a:r>
            <a:br>
              <a:rPr lang="ru-RU"/>
            </a:br>
            <a:br>
              <a:rPr lang="ru-RU"/>
            </a:br>
            <a:r>
              <a:rPr lang="ru-RU" sz="1200"/>
              <a:t>Холодные потоки (Cold)</a:t>
            </a:r>
            <a:br>
              <a:rPr lang="ru-RU" sz="1200" b="0"/>
            </a:br>
            <a:r>
              <a:rPr lang="ru-RU" sz="1200" b="0"/>
              <a:t>Источник начинает “генерировать” данные только при подписке.</a:t>
            </a:r>
            <a:br>
              <a:rPr lang="ru-RU" sz="1200" b="0"/>
            </a:br>
            <a:r>
              <a:rPr lang="ru-RU" sz="1200" b="0"/>
              <a:t>Каждый подписчик получает “свой” поток с самого начала.</a:t>
            </a:r>
            <a:br>
              <a:rPr lang="ru-RU" sz="1200" b="0"/>
            </a:br>
            <a:r>
              <a:rPr lang="ru-RU" sz="1200"/>
              <a:t>Горячие потоки (Hot)</a:t>
            </a:r>
            <a:br>
              <a:rPr lang="ru-RU" sz="1200" b="0"/>
            </a:br>
            <a:r>
              <a:rPr lang="ru-RU" sz="1200" b="0"/>
              <a:t>Источник генерирует данные независимо от подписчиков.</a:t>
            </a:r>
            <a:br>
              <a:rPr lang="ru-RU" sz="1200" b="0"/>
            </a:br>
            <a:r>
              <a:rPr lang="ru-RU" sz="1200" b="0"/>
              <a:t>Новые подписчики могут “пропустить” часть событий.</a:t>
            </a:r>
            <a:br>
              <a:rPr lang="ru-RU" sz="1200" b="0"/>
            </a:br>
            <a:br>
              <a:rPr lang="ru-RU" sz="1200" b="0"/>
            </a:br>
            <a:r>
              <a:rPr lang="ru-RU" sz="1200"/>
              <a:t>Аналогия</a:t>
            </a:r>
            <a:br>
              <a:rPr lang="ru-RU" sz="1200" b="0"/>
            </a:br>
            <a:r>
              <a:rPr lang="ru-RU" sz="1200" b="0"/>
              <a:t>Холодный поток: Кассета или плейлист — каждый слушатель начинает с первой песни.</a:t>
            </a:r>
            <a:br>
              <a:rPr lang="ru-RU" sz="1200" b="0"/>
            </a:br>
            <a:r>
              <a:rPr lang="ru-RU" sz="1200" b="0"/>
              <a:t>Горячий поток: Радио — подключился позже, пропустил то, что уже прозвучало.</a:t>
            </a:r>
            <a:br>
              <a:rPr lang="ru-RU" sz="1200" b="0"/>
            </a:br>
            <a:br>
              <a:rPr lang="ru-RU" sz="1200" b="0"/>
            </a:br>
            <a:endParaRPr sz="1200" b="0"/>
          </a:p>
        </p:txBody>
      </p:sp>
      <p:pic>
        <p:nvPicPr>
          <p:cNvPr id="228" name="Google Shape;228;p7" descr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8"/>
          <p:cNvSpPr txBox="1">
            <a:spLocks noGrp="1"/>
          </p:cNvSpPr>
          <p:nvPr>
            <p:ph type="body" idx="1"/>
          </p:nvPr>
        </p:nvSpPr>
        <p:spPr>
          <a:xfrm>
            <a:off x="965097" y="1732208"/>
            <a:ext cx="6037601" cy="23356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 sz="1200">
                <a:latin typeface="Raleway"/>
                <a:ea typeface="Raleway"/>
                <a:cs typeface="Raleway"/>
                <a:sym typeface="Raleway"/>
              </a:rPr>
              <a:t>Observable и Observer</a:t>
            </a:r>
            <a:endParaRPr/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/>
              <a:t>Холодные и горячие потоки</a:t>
            </a:r>
            <a:endParaRPr/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r>
              <a:rPr lang="ru-RU" sz="1700" b="1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Flow, SharedFlow, StateFlow, Channel</a:t>
            </a:r>
            <a:endParaRPr/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/>
              <a:t>Операторы</a:t>
            </a:r>
            <a:endParaRPr/>
          </a:p>
        </p:txBody>
      </p:sp>
      <p:pic>
        <p:nvPicPr>
          <p:cNvPr id="234" name="Google Shape;234;p8" descr="Google Shape;433;p5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4125" y="1057275"/>
            <a:ext cx="1943101" cy="314325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8"/>
          <p:cNvSpPr/>
          <p:nvPr/>
        </p:nvSpPr>
        <p:spPr>
          <a:xfrm rot="5400000">
            <a:off x="908995" y="2518198"/>
            <a:ext cx="112204" cy="107104"/>
          </a:xfrm>
          <a:prstGeom prst="triangle">
            <a:avLst>
              <a:gd name="adj" fmla="val 50000"/>
            </a:avLst>
          </a:prstGeom>
          <a:solidFill>
            <a:srgbClr val="1A1A1A"/>
          </a:solidFill>
          <a:ln w="9525" cap="flat" cmpd="sng">
            <a:solidFill>
              <a:srgbClr val="1A1A1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9"/>
          <p:cNvSpPr txBox="1">
            <a:spLocks noGrp="1"/>
          </p:cNvSpPr>
          <p:nvPr>
            <p:ph type="title"/>
          </p:nvPr>
        </p:nvSpPr>
        <p:spPr>
          <a:xfrm>
            <a:off x="730723" y="1318649"/>
            <a:ext cx="7649952" cy="36032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Raleway"/>
              <a:buNone/>
            </a:pPr>
            <a:r>
              <a:rPr lang="ru-RU" sz="1900"/>
              <a:t>Flow</a:t>
            </a:r>
            <a:br>
              <a:rPr lang="ru-RU"/>
            </a:br>
            <a:br>
              <a:rPr lang="ru-RU" sz="1200" b="0"/>
            </a:br>
            <a:r>
              <a:rPr lang="ru-RU" sz="1200" b="0"/>
              <a:t>Асинхронный поток данных, который может эмитировать значения в корутинах. Он позволяет работать с последовательностями данных, предоставляя API для обработки событий, которые могут происходить со временем. Flow поддерживает операторы, такие как map, filter, и collect, что позволяет трансформировать и обрабатывать данные. Он также управляет потоком, обеспечивая безопасное выполнение в многопоточной среде.</a:t>
            </a:r>
            <a:br>
              <a:rPr lang="ru-RU" sz="1200" b="0"/>
            </a:br>
            <a:r>
              <a:rPr lang="ru-RU" sz="1200"/>
              <a:t>Холодный поток.</a:t>
            </a:r>
            <a:br>
              <a:rPr lang="ru-RU" sz="1200"/>
            </a:br>
            <a:r>
              <a:rPr lang="ru-RU" sz="1200"/>
              <a:t>Эмитит значения только при collect.</a:t>
            </a:r>
            <a:br>
              <a:rPr lang="ru-RU" sz="1200" b="0"/>
            </a:br>
            <a:endParaRPr sz="1200" b="0"/>
          </a:p>
        </p:txBody>
      </p:sp>
      <p:pic>
        <p:nvPicPr>
          <p:cNvPr id="241" name="Google Shape;241;p9" descr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008963" y="3230282"/>
            <a:ext cx="3268345" cy="17454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E9EDEE"/>
      </a:dk1>
      <a:lt1>
        <a:srgbClr val="E9EDEE"/>
      </a:lt1>
      <a:dk2>
        <a:srgbClr val="A7A7A7"/>
      </a:dk2>
      <a:lt2>
        <a:srgbClr val="535353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treamline">
  <a:themeElements>
    <a:clrScheme name="Streamlin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1336</Words>
  <Application>Microsoft Office PowerPoint</Application>
  <PresentationFormat>Экран (16:9)</PresentationFormat>
  <Paragraphs>82</Paragraphs>
  <Slides>31</Slides>
  <Notes>31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31</vt:i4>
      </vt:variant>
    </vt:vector>
  </HeadingPairs>
  <TitlesOfParts>
    <vt:vector size="36" baseType="lpstr">
      <vt:lpstr>Arial</vt:lpstr>
      <vt:lpstr>Raleway</vt:lpstr>
      <vt:lpstr>Lato</vt:lpstr>
      <vt:lpstr>Helvetica Neue</vt:lpstr>
      <vt:lpstr>Streamline</vt:lpstr>
      <vt:lpstr>&lt;TeachMeSkills/&gt;      Школа программирования teachmeskills.com</vt:lpstr>
      <vt:lpstr>курс Android разработчик  Занятие 27. Kotlin Coroutines. 2 часть</vt:lpstr>
      <vt:lpstr>Агенда занятия</vt:lpstr>
      <vt:lpstr>Презентация PowerPoint</vt:lpstr>
      <vt:lpstr>Observable и Observer  Observable (наблюдаемый, “источник”) — объект, который поставляет (“эмитит”) данные или события по мере их появления.Observer (наблюдатель, “подписчик”) — объект, который “слушает” Observable, получая данные для обработки, когда те появляются. Представьте почтовую рассылку. - Observable — это служба рассылки новостей (источник событий). - Observer — это подписчик, который получает письма (реагирует на новые события).</vt:lpstr>
      <vt:lpstr>Презентация PowerPoint</vt:lpstr>
      <vt:lpstr>Холодные и горячие потоки  Холодные потоки (Cold) Источник начинает “генерировать” данные только при подписке. Каждый подписчик получает “свой” поток с самого начала. Горячие потоки (Hot) Источник генерирует данные независимо от подписчиков. Новые подписчики могут “пропустить” часть событий.  Аналогия Холодный поток: Кассета или плейлист — каждый слушатель начинает с первой песни. Горячий поток: Радио — подключился позже, пропустил то, что уже прозвучало.  </vt:lpstr>
      <vt:lpstr>Презентация PowerPoint</vt:lpstr>
      <vt:lpstr>Flow  Асинхронный поток данных, который может эмитировать значения в корутинах. Он позволяет работать с последовательностями данных, предоставляя API для обработки событий, которые могут происходить со временем. Flow поддерживает операторы, такие как map, filter, и collect, что позволяет трансформировать и обрабатывать данные. Он также управляет потоком, обеспечивая безопасное выполнение в многопоточной среде. Холодный поток. Эмитит значения только при collect. </vt:lpstr>
      <vt:lpstr>SharedFlow  Поток данных, который используется для многократного вещания данных нескольким подписчикам. Он представляет собой горячий поток, что значит, что SharedFlow не зависит от подписчиков и продолжает работать, даже если никто на него не подписан. Можно эмитить значения независимо от подписчиков. Не хранит последнее значение по умолчанию. </vt:lpstr>
      <vt:lpstr>SharedFlow. Replay  replay - Определяет количество последних значений, которые будут сохраняться и отправляться новым подписчикам при их подключении. Например, если replay = 1, каждый новый подписчик при подключении сразу получает последнее значение, даже если его эмиссия произошла до подписки. Это полезно для доставки критически важной информации, которая должна быть доступна всем подписчикам.  </vt:lpstr>
      <vt:lpstr>SharedFlow. extraBufferCapacity  extraBufferCapacity - Указывает, сколько дополнительных значений можно отправить в MutableSharedFlow, пока они ожидают получения подписчиками. Этот параметр добавляет буфер к значению replay, позволяя временно хранить больше значений, если поток данных быстрее, чем подписчики могут их обрабатывать. Например, если replay = 1 и extraBufferCapacity = 2, в буфере могут храниться три значения, что помогает избежать блокировки эмиттера при быстром потоке данных.   </vt:lpstr>
      <vt:lpstr>SharedFlow. extraBufferCapacity  onBufferOverflow - Определяет, что делать при переполнении буфера.  BufferOverflow.SUSPEND -  Приостанавливает эмиттер, пока в буфере не освободится место. BufferOverflow.DROP_OLDEST - Удаляет самое старое значение в буфере, чтобы освободить место для нового. BufferOverflow.DROP_LATEST - Отбрасывает новое значение, не добавляя его в буфер, если буфер заполнен.     </vt:lpstr>
      <vt:lpstr>StateFlow  Специальный тип потока, который предназначен для хранения и наблюдения за состоянием данных. Он является горячим потоком и всегда содержит одно текущее значение.  Каждый новый подписчик сразу получает текущее значение. Горячий поток, всегда хранит последнее значение (как LiveData). </vt:lpstr>
      <vt:lpstr>Channel  Поток для обмена данными между корутинами (producer-consumer). Можно отправлять и получать значения вручную. По сути — “очередь” между отправителем и получателем.  </vt:lpstr>
      <vt:lpstr>Mutex  Механизм синхронизации, который позволяет управлять доступом к разделяемым ресурсам между корутинами. Он блокирует доступ к ресурсу, пока один поток или корутина его не освободит. Почему synchronized не будет работать в корутинах? Что будет если внутри synchronized вызвать suspend-функцию? </vt:lpstr>
      <vt:lpstr>Презентация PowerPoint</vt:lpstr>
      <vt:lpstr>Какие есть типы функций над потоками?  В зависимости от того, возвращают они конкретное значение или обработанный поток функции делятся на: терминальные и промежуточные.  Терминальные функции потоков представляют suspend-функции, которые позволяют получать объекты из потока или возвращают какое-то конечное значение: collect toList toSet first firstOrNull last lastOrNull single singleOrNull count reduce fold.  Промежуточные функции не являются suspend, принимают поток и возвращают обработанный поток: combine drop filter filterNot filterNotNull map onEach take transform zip. </vt:lpstr>
      <vt:lpstr>Какие есть способы объединить 2 источника данных в Flow?  • combine объединяет последние значения из двух Flow и эмитит пары значений, когда один из них обновляется. • zip объединяет Flow, эмитируя пары значений, только когда оба источника испускают новые значения одновременно.  </vt:lpstr>
      <vt:lpstr>Combine  Оператор, который позволяет “смешивать” значения из нескольких потоков. Каждый раз, когда любой из потоков эмитит новое значение, вызывается combine-блок. </vt:lpstr>
      <vt:lpstr>Zip  zip объединяет Flow, эмитируя пары значений, только когда оба источника испускают новые значения одновременно</vt:lpstr>
      <vt:lpstr>Презентация PowerPoint</vt:lpstr>
      <vt:lpstr>Задачи Задача 1: Блок задач что произойдет в результате выполнения кода    </vt:lpstr>
      <vt:lpstr>Задачи Задача 2:  Создай Flow из целых чисел от 1 до 10.   - Отфильтруй только чётные числа. - К каждому чётному прибавь 100. - Выведи результат в лог.    </vt:lpstr>
      <vt:lpstr>Задачи Задача 3:  Даны два Flow:   - Flow с именами: ["Tom", "Jerry", "Spike"] - Flow с возрастами: [3, 4, 5] Объедини их оператором zip, чтобы получить строки вида "Tom – 3 y.o", и выведи в лог.      </vt:lpstr>
      <vt:lpstr>Задачи Задача 4:  Создай Flow, который эмитит значения при каждом нажатии кнопки (можно просто имитировать события с помощью flow { ... } и emit).   Добавь оператор debounce(500), чтобы обработка происходила только если между нажатиями прошло больше полсекунды.   В лог выведи сообщение "Button clicked" только после debounce.  </vt:lpstr>
      <vt:lpstr>Q&amp;A</vt:lpstr>
      <vt:lpstr>Задачи Задача 1: Экран ”Поиска":   Реализовать экран поиска по списку элементов с использованием Flow для обработки изменений текста, 1. На экране должны быть:    - EditText для ввода поискового запроса.    - ProgressBar для отображения загрузки.    - RecyclerView для отображения результатов поиска.    - TextView для отображения ошибок или "нет результатов". 2. Поиск должен срабатывать только если пользователь прекратил ввод на 300 мс и если введенный текст изменился  </vt:lpstr>
      <vt:lpstr>Задачи Задача 1: Экран ”Поиска":   3. Для каждого поискового запроса запускается имитация сетевого поиска (например, задержка через delay(1000)), после чего возвращается результат — список строк, содержащих поисковый запрос. 4. Если пользователь вводит новый текст до завершения предыдущего поиска, старый поиск отменяется и начинается новый. 5. Если результат пуст — вывести "Ничего не найдено". 6. Если произошла ошибка (например, искусственно выбрасываемое исключение при определённом запросе) — отобразить сообщение об ошибке.   </vt:lpstr>
      <vt:lpstr>Q&amp;A</vt:lpstr>
      <vt:lpstr>Спасибо   &lt;TeachMeSkills/&gt;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&lt;TeachMeSkills/&gt;      Школа программирования teachmeskills.com</dc:title>
  <cp:lastModifiedBy>Родион Дубанов</cp:lastModifiedBy>
  <cp:revision>1</cp:revision>
  <dcterms:modified xsi:type="dcterms:W3CDTF">2025-09-07T18:53:09Z</dcterms:modified>
</cp:coreProperties>
</file>